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8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83" r:id="rId10"/>
    <p:sldId id="278" r:id="rId11"/>
    <p:sldId id="279" r:id="rId12"/>
    <p:sldId id="282" r:id="rId13"/>
    <p:sldId id="281" r:id="rId14"/>
    <p:sldId id="284" r:id="rId15"/>
    <p:sldId id="285" r:id="rId16"/>
    <p:sldId id="270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F13850-6A10-438A-AD00-99102934F8BC}">
  <a:tblStyle styleId="{17F13850-6A10-438A-AD00-99102934F8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7D80A3-F5F4-4FC1-B6B7-C33AE986AC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>
      <p:cViewPr varScale="1">
        <p:scale>
          <a:sx n="137" d="100"/>
          <a:sy n="137" d="100"/>
        </p:scale>
        <p:origin x="138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22F5FB-7A1D-4091-A493-69DD15B4EC3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BDE945-9C06-4AD1-BBE9-B086D2D5BE0C}">
      <dgm:prSet/>
      <dgm:spPr/>
      <dgm:t>
        <a:bodyPr/>
        <a:lstStyle/>
        <a:p>
          <a:r>
            <a:rPr lang="tr-TR"/>
            <a:t>Introduction</a:t>
          </a:r>
          <a:endParaRPr lang="en-US"/>
        </a:p>
      </dgm:t>
    </dgm:pt>
    <dgm:pt modelId="{0E45C959-E7B7-48D9-B122-E0666FA7ADF4}" type="parTrans" cxnId="{2F233CDE-C076-4072-8778-32DABFEF6142}">
      <dgm:prSet/>
      <dgm:spPr/>
      <dgm:t>
        <a:bodyPr/>
        <a:lstStyle/>
        <a:p>
          <a:endParaRPr lang="en-US"/>
        </a:p>
      </dgm:t>
    </dgm:pt>
    <dgm:pt modelId="{6E077E25-2B13-458A-9F70-D4256FCD9D4B}" type="sibTrans" cxnId="{2F233CDE-C076-4072-8778-32DABFEF6142}">
      <dgm:prSet/>
      <dgm:spPr/>
      <dgm:t>
        <a:bodyPr/>
        <a:lstStyle/>
        <a:p>
          <a:endParaRPr lang="en-US"/>
        </a:p>
      </dgm:t>
    </dgm:pt>
    <dgm:pt modelId="{3E310B9C-FFCA-4285-898A-D4F291FD5C17}">
      <dgm:prSet/>
      <dgm:spPr/>
      <dgm:t>
        <a:bodyPr/>
        <a:lstStyle/>
        <a:p>
          <a:r>
            <a:rPr lang="tr-TR"/>
            <a:t>Methodology</a:t>
          </a:r>
          <a:endParaRPr lang="en-US"/>
        </a:p>
      </dgm:t>
    </dgm:pt>
    <dgm:pt modelId="{2709602C-8469-4BE1-BD7F-CB7FE593D7A8}" type="parTrans" cxnId="{81B2A06D-C42D-4B43-86D2-9F1772C38CE8}">
      <dgm:prSet/>
      <dgm:spPr/>
      <dgm:t>
        <a:bodyPr/>
        <a:lstStyle/>
        <a:p>
          <a:endParaRPr lang="en-US"/>
        </a:p>
      </dgm:t>
    </dgm:pt>
    <dgm:pt modelId="{7BC269F1-20BF-4B80-BE39-89369295C586}" type="sibTrans" cxnId="{81B2A06D-C42D-4B43-86D2-9F1772C38CE8}">
      <dgm:prSet/>
      <dgm:spPr/>
      <dgm:t>
        <a:bodyPr/>
        <a:lstStyle/>
        <a:p>
          <a:endParaRPr lang="en-US"/>
        </a:p>
      </dgm:t>
    </dgm:pt>
    <dgm:pt modelId="{FBEC743D-3EF2-49D5-9C57-9309A6B2B3D7}">
      <dgm:prSet/>
      <dgm:spPr/>
      <dgm:t>
        <a:bodyPr/>
        <a:lstStyle/>
        <a:p>
          <a:r>
            <a:rPr lang="tr-TR"/>
            <a:t>Data Preparation</a:t>
          </a:r>
          <a:endParaRPr lang="en-US"/>
        </a:p>
      </dgm:t>
    </dgm:pt>
    <dgm:pt modelId="{3EB9F831-FF1C-426E-BE39-73A7D0AB45D1}" type="parTrans" cxnId="{71668AC6-9844-44C2-8A22-F7B17F30580A}">
      <dgm:prSet/>
      <dgm:spPr/>
      <dgm:t>
        <a:bodyPr/>
        <a:lstStyle/>
        <a:p>
          <a:endParaRPr lang="en-US"/>
        </a:p>
      </dgm:t>
    </dgm:pt>
    <dgm:pt modelId="{84ED8577-45B1-4718-A736-D2D8CD27D6D8}" type="sibTrans" cxnId="{71668AC6-9844-44C2-8A22-F7B17F30580A}">
      <dgm:prSet/>
      <dgm:spPr/>
      <dgm:t>
        <a:bodyPr/>
        <a:lstStyle/>
        <a:p>
          <a:endParaRPr lang="en-US"/>
        </a:p>
      </dgm:t>
    </dgm:pt>
    <dgm:pt modelId="{40EDD7E2-8BD6-4E1E-837B-B1CDFE18A03D}">
      <dgm:prSet/>
      <dgm:spPr/>
      <dgm:t>
        <a:bodyPr/>
        <a:lstStyle/>
        <a:p>
          <a:r>
            <a:rPr lang="tr-TR"/>
            <a:t>Results</a:t>
          </a:r>
          <a:endParaRPr lang="en-US"/>
        </a:p>
      </dgm:t>
    </dgm:pt>
    <dgm:pt modelId="{925B1370-0706-49EB-8F4C-87422A3F6971}" type="parTrans" cxnId="{6BE5D906-ED8F-4288-BC4A-B37AC25805E4}">
      <dgm:prSet/>
      <dgm:spPr/>
      <dgm:t>
        <a:bodyPr/>
        <a:lstStyle/>
        <a:p>
          <a:endParaRPr lang="en-US"/>
        </a:p>
      </dgm:t>
    </dgm:pt>
    <dgm:pt modelId="{E7622183-7D84-4DE9-A171-BE811D51BFE2}" type="sibTrans" cxnId="{6BE5D906-ED8F-4288-BC4A-B37AC25805E4}">
      <dgm:prSet/>
      <dgm:spPr/>
      <dgm:t>
        <a:bodyPr/>
        <a:lstStyle/>
        <a:p>
          <a:endParaRPr lang="en-US"/>
        </a:p>
      </dgm:t>
    </dgm:pt>
    <dgm:pt modelId="{95F89501-888B-4875-86EA-B2C007DE5AD1}">
      <dgm:prSet/>
      <dgm:spPr/>
      <dgm:t>
        <a:bodyPr/>
        <a:lstStyle/>
        <a:p>
          <a:r>
            <a:rPr lang="tr-TR"/>
            <a:t>Conclusion</a:t>
          </a:r>
          <a:endParaRPr lang="en-US"/>
        </a:p>
      </dgm:t>
    </dgm:pt>
    <dgm:pt modelId="{BD4AB84E-7FBE-4DA6-891D-44EA7C046CB7}" type="parTrans" cxnId="{719D5221-EC71-43E8-AF5F-65372573CD5E}">
      <dgm:prSet/>
      <dgm:spPr/>
      <dgm:t>
        <a:bodyPr/>
        <a:lstStyle/>
        <a:p>
          <a:endParaRPr lang="en-US"/>
        </a:p>
      </dgm:t>
    </dgm:pt>
    <dgm:pt modelId="{D899E625-516D-4463-9F2C-4F82120616C6}" type="sibTrans" cxnId="{719D5221-EC71-43E8-AF5F-65372573CD5E}">
      <dgm:prSet/>
      <dgm:spPr/>
      <dgm:t>
        <a:bodyPr/>
        <a:lstStyle/>
        <a:p>
          <a:endParaRPr lang="en-US"/>
        </a:p>
      </dgm:t>
    </dgm:pt>
    <dgm:pt modelId="{583FBF27-F88D-4881-9B31-C4BFD7D04498}">
      <dgm:prSet/>
      <dgm:spPr/>
      <dgm:t>
        <a:bodyPr/>
        <a:lstStyle/>
        <a:p>
          <a:r>
            <a:rPr lang="tr-TR"/>
            <a:t>Future Work</a:t>
          </a:r>
          <a:endParaRPr lang="en-US"/>
        </a:p>
      </dgm:t>
    </dgm:pt>
    <dgm:pt modelId="{D91C062E-EA17-4923-B21A-60370BBBD7F6}" type="parTrans" cxnId="{361EF229-5620-40FE-AF25-A9744DD357E6}">
      <dgm:prSet/>
      <dgm:spPr/>
      <dgm:t>
        <a:bodyPr/>
        <a:lstStyle/>
        <a:p>
          <a:endParaRPr lang="en-US"/>
        </a:p>
      </dgm:t>
    </dgm:pt>
    <dgm:pt modelId="{6E524B6B-8F33-4AA0-8231-81F018EA0ADC}" type="sibTrans" cxnId="{361EF229-5620-40FE-AF25-A9744DD357E6}">
      <dgm:prSet/>
      <dgm:spPr/>
      <dgm:t>
        <a:bodyPr/>
        <a:lstStyle/>
        <a:p>
          <a:endParaRPr lang="en-US"/>
        </a:p>
      </dgm:t>
    </dgm:pt>
    <dgm:pt modelId="{23FA0450-6390-41B1-8A0A-535CCFAE6D3B}" type="pres">
      <dgm:prSet presAssocID="{CD22F5FB-7A1D-4091-A493-69DD15B4EC3A}" presName="vert0" presStyleCnt="0">
        <dgm:presLayoutVars>
          <dgm:dir/>
          <dgm:animOne val="branch"/>
          <dgm:animLvl val="lvl"/>
        </dgm:presLayoutVars>
      </dgm:prSet>
      <dgm:spPr/>
    </dgm:pt>
    <dgm:pt modelId="{392BA4C9-9CC7-4CB1-9A4B-CBC3CE4246BF}" type="pres">
      <dgm:prSet presAssocID="{F9BDE945-9C06-4AD1-BBE9-B086D2D5BE0C}" presName="thickLine" presStyleLbl="alignNode1" presStyleIdx="0" presStyleCnt="6"/>
      <dgm:spPr/>
    </dgm:pt>
    <dgm:pt modelId="{E7874AC5-BD44-451D-896A-E73FF3D4AD94}" type="pres">
      <dgm:prSet presAssocID="{F9BDE945-9C06-4AD1-BBE9-B086D2D5BE0C}" presName="horz1" presStyleCnt="0"/>
      <dgm:spPr/>
    </dgm:pt>
    <dgm:pt modelId="{CE0F289D-3246-48EF-9D0E-A1C198890B96}" type="pres">
      <dgm:prSet presAssocID="{F9BDE945-9C06-4AD1-BBE9-B086D2D5BE0C}" presName="tx1" presStyleLbl="revTx" presStyleIdx="0" presStyleCnt="6"/>
      <dgm:spPr/>
    </dgm:pt>
    <dgm:pt modelId="{9D90744E-100B-4EF5-BC9D-803A02D904FC}" type="pres">
      <dgm:prSet presAssocID="{F9BDE945-9C06-4AD1-BBE9-B086D2D5BE0C}" presName="vert1" presStyleCnt="0"/>
      <dgm:spPr/>
    </dgm:pt>
    <dgm:pt modelId="{2FB80BEE-81E7-4132-AC09-E51BCEED6FB3}" type="pres">
      <dgm:prSet presAssocID="{3E310B9C-FFCA-4285-898A-D4F291FD5C17}" presName="thickLine" presStyleLbl="alignNode1" presStyleIdx="1" presStyleCnt="6"/>
      <dgm:spPr/>
    </dgm:pt>
    <dgm:pt modelId="{A6CD2576-DDDE-4BF9-9F2F-B99E82FC765D}" type="pres">
      <dgm:prSet presAssocID="{3E310B9C-FFCA-4285-898A-D4F291FD5C17}" presName="horz1" presStyleCnt="0"/>
      <dgm:spPr/>
    </dgm:pt>
    <dgm:pt modelId="{9CEBB959-9A95-46E5-8819-786EC3398DA7}" type="pres">
      <dgm:prSet presAssocID="{3E310B9C-FFCA-4285-898A-D4F291FD5C17}" presName="tx1" presStyleLbl="revTx" presStyleIdx="1" presStyleCnt="6"/>
      <dgm:spPr/>
    </dgm:pt>
    <dgm:pt modelId="{DC0F47EE-F1B4-4E25-9E42-87E9961D86B3}" type="pres">
      <dgm:prSet presAssocID="{3E310B9C-FFCA-4285-898A-D4F291FD5C17}" presName="vert1" presStyleCnt="0"/>
      <dgm:spPr/>
    </dgm:pt>
    <dgm:pt modelId="{25AE7F2E-D1B6-4E46-8B7D-269F6FCC7ECF}" type="pres">
      <dgm:prSet presAssocID="{FBEC743D-3EF2-49D5-9C57-9309A6B2B3D7}" presName="thickLine" presStyleLbl="alignNode1" presStyleIdx="2" presStyleCnt="6"/>
      <dgm:spPr/>
    </dgm:pt>
    <dgm:pt modelId="{1B262599-C484-4899-BC05-0F04B508FC3E}" type="pres">
      <dgm:prSet presAssocID="{FBEC743D-3EF2-49D5-9C57-9309A6B2B3D7}" presName="horz1" presStyleCnt="0"/>
      <dgm:spPr/>
    </dgm:pt>
    <dgm:pt modelId="{3F24388C-AF8C-4C86-8377-A46E54790B08}" type="pres">
      <dgm:prSet presAssocID="{FBEC743D-3EF2-49D5-9C57-9309A6B2B3D7}" presName="tx1" presStyleLbl="revTx" presStyleIdx="2" presStyleCnt="6"/>
      <dgm:spPr/>
    </dgm:pt>
    <dgm:pt modelId="{B124ED6C-FDA2-4904-83D8-5BB072826B18}" type="pres">
      <dgm:prSet presAssocID="{FBEC743D-3EF2-49D5-9C57-9309A6B2B3D7}" presName="vert1" presStyleCnt="0"/>
      <dgm:spPr/>
    </dgm:pt>
    <dgm:pt modelId="{06B5BAAF-3642-4E81-ACBF-0A7DDA5DACA2}" type="pres">
      <dgm:prSet presAssocID="{40EDD7E2-8BD6-4E1E-837B-B1CDFE18A03D}" presName="thickLine" presStyleLbl="alignNode1" presStyleIdx="3" presStyleCnt="6"/>
      <dgm:spPr/>
    </dgm:pt>
    <dgm:pt modelId="{FAD97C77-97A1-4BAE-A6DC-BD12B56CEE24}" type="pres">
      <dgm:prSet presAssocID="{40EDD7E2-8BD6-4E1E-837B-B1CDFE18A03D}" presName="horz1" presStyleCnt="0"/>
      <dgm:spPr/>
    </dgm:pt>
    <dgm:pt modelId="{9D30C4D9-D720-4777-AD0D-67E47A96DEDE}" type="pres">
      <dgm:prSet presAssocID="{40EDD7E2-8BD6-4E1E-837B-B1CDFE18A03D}" presName="tx1" presStyleLbl="revTx" presStyleIdx="3" presStyleCnt="6"/>
      <dgm:spPr/>
    </dgm:pt>
    <dgm:pt modelId="{22F45427-CC31-489B-9516-0C16115928DB}" type="pres">
      <dgm:prSet presAssocID="{40EDD7E2-8BD6-4E1E-837B-B1CDFE18A03D}" presName="vert1" presStyleCnt="0"/>
      <dgm:spPr/>
    </dgm:pt>
    <dgm:pt modelId="{03FCC253-1CBF-4A2F-9A0A-24F274AD9041}" type="pres">
      <dgm:prSet presAssocID="{95F89501-888B-4875-86EA-B2C007DE5AD1}" presName="thickLine" presStyleLbl="alignNode1" presStyleIdx="4" presStyleCnt="6"/>
      <dgm:spPr/>
    </dgm:pt>
    <dgm:pt modelId="{CD72EF96-0B66-46AB-BA65-052DB480AB8B}" type="pres">
      <dgm:prSet presAssocID="{95F89501-888B-4875-86EA-B2C007DE5AD1}" presName="horz1" presStyleCnt="0"/>
      <dgm:spPr/>
    </dgm:pt>
    <dgm:pt modelId="{60090849-FC64-4BE1-88EF-02938DF8DF70}" type="pres">
      <dgm:prSet presAssocID="{95F89501-888B-4875-86EA-B2C007DE5AD1}" presName="tx1" presStyleLbl="revTx" presStyleIdx="4" presStyleCnt="6"/>
      <dgm:spPr/>
    </dgm:pt>
    <dgm:pt modelId="{6AD2B21F-BE4E-4C1C-BBB1-7436B7CC10F5}" type="pres">
      <dgm:prSet presAssocID="{95F89501-888B-4875-86EA-B2C007DE5AD1}" presName="vert1" presStyleCnt="0"/>
      <dgm:spPr/>
    </dgm:pt>
    <dgm:pt modelId="{3C117BC0-ACB4-402A-8991-29334875BA4F}" type="pres">
      <dgm:prSet presAssocID="{583FBF27-F88D-4881-9B31-C4BFD7D04498}" presName="thickLine" presStyleLbl="alignNode1" presStyleIdx="5" presStyleCnt="6"/>
      <dgm:spPr/>
    </dgm:pt>
    <dgm:pt modelId="{52B1BE69-82E5-4D32-9E44-0C2C44CF9787}" type="pres">
      <dgm:prSet presAssocID="{583FBF27-F88D-4881-9B31-C4BFD7D04498}" presName="horz1" presStyleCnt="0"/>
      <dgm:spPr/>
    </dgm:pt>
    <dgm:pt modelId="{DF96CC14-B599-4C24-831B-788C10BA9995}" type="pres">
      <dgm:prSet presAssocID="{583FBF27-F88D-4881-9B31-C4BFD7D04498}" presName="tx1" presStyleLbl="revTx" presStyleIdx="5" presStyleCnt="6"/>
      <dgm:spPr/>
    </dgm:pt>
    <dgm:pt modelId="{27597211-F6BE-474C-9435-CADDFA1D6EA6}" type="pres">
      <dgm:prSet presAssocID="{583FBF27-F88D-4881-9B31-C4BFD7D04498}" presName="vert1" presStyleCnt="0"/>
      <dgm:spPr/>
    </dgm:pt>
  </dgm:ptLst>
  <dgm:cxnLst>
    <dgm:cxn modelId="{6BE5D906-ED8F-4288-BC4A-B37AC25805E4}" srcId="{CD22F5FB-7A1D-4091-A493-69DD15B4EC3A}" destId="{40EDD7E2-8BD6-4E1E-837B-B1CDFE18A03D}" srcOrd="3" destOrd="0" parTransId="{925B1370-0706-49EB-8F4C-87422A3F6971}" sibTransId="{E7622183-7D84-4DE9-A171-BE811D51BFE2}"/>
    <dgm:cxn modelId="{F092CE14-0C3D-4205-B2E4-A94603CCADEA}" type="presOf" srcId="{40EDD7E2-8BD6-4E1E-837B-B1CDFE18A03D}" destId="{9D30C4D9-D720-4777-AD0D-67E47A96DEDE}" srcOrd="0" destOrd="0" presId="urn:microsoft.com/office/officeart/2008/layout/LinedList"/>
    <dgm:cxn modelId="{719D5221-EC71-43E8-AF5F-65372573CD5E}" srcId="{CD22F5FB-7A1D-4091-A493-69DD15B4EC3A}" destId="{95F89501-888B-4875-86EA-B2C007DE5AD1}" srcOrd="4" destOrd="0" parTransId="{BD4AB84E-7FBE-4DA6-891D-44EA7C046CB7}" sibTransId="{D899E625-516D-4463-9F2C-4F82120616C6}"/>
    <dgm:cxn modelId="{54CF3124-0BBB-46F2-BB57-107D6ED4A3E3}" type="presOf" srcId="{CD22F5FB-7A1D-4091-A493-69DD15B4EC3A}" destId="{23FA0450-6390-41B1-8A0A-535CCFAE6D3B}" srcOrd="0" destOrd="0" presId="urn:microsoft.com/office/officeart/2008/layout/LinedList"/>
    <dgm:cxn modelId="{816B6B25-E9CF-47F8-8FF9-DE4E6ACFF388}" type="presOf" srcId="{F9BDE945-9C06-4AD1-BBE9-B086D2D5BE0C}" destId="{CE0F289D-3246-48EF-9D0E-A1C198890B96}" srcOrd="0" destOrd="0" presId="urn:microsoft.com/office/officeart/2008/layout/LinedList"/>
    <dgm:cxn modelId="{361EF229-5620-40FE-AF25-A9744DD357E6}" srcId="{CD22F5FB-7A1D-4091-A493-69DD15B4EC3A}" destId="{583FBF27-F88D-4881-9B31-C4BFD7D04498}" srcOrd="5" destOrd="0" parTransId="{D91C062E-EA17-4923-B21A-60370BBBD7F6}" sibTransId="{6E524B6B-8F33-4AA0-8231-81F018EA0ADC}"/>
    <dgm:cxn modelId="{15EFC237-344C-450E-9094-DC698133B7DC}" type="presOf" srcId="{3E310B9C-FFCA-4285-898A-D4F291FD5C17}" destId="{9CEBB959-9A95-46E5-8819-786EC3398DA7}" srcOrd="0" destOrd="0" presId="urn:microsoft.com/office/officeart/2008/layout/LinedList"/>
    <dgm:cxn modelId="{7D554D45-62BD-4D39-B43E-5D40D5AF8889}" type="presOf" srcId="{FBEC743D-3EF2-49D5-9C57-9309A6B2B3D7}" destId="{3F24388C-AF8C-4C86-8377-A46E54790B08}" srcOrd="0" destOrd="0" presId="urn:microsoft.com/office/officeart/2008/layout/LinedList"/>
    <dgm:cxn modelId="{81B2A06D-C42D-4B43-86D2-9F1772C38CE8}" srcId="{CD22F5FB-7A1D-4091-A493-69DD15B4EC3A}" destId="{3E310B9C-FFCA-4285-898A-D4F291FD5C17}" srcOrd="1" destOrd="0" parTransId="{2709602C-8469-4BE1-BD7F-CB7FE593D7A8}" sibTransId="{7BC269F1-20BF-4B80-BE39-89369295C586}"/>
    <dgm:cxn modelId="{0A167C52-B486-4AF1-9CF6-CC15D44FF01B}" type="presOf" srcId="{95F89501-888B-4875-86EA-B2C007DE5AD1}" destId="{60090849-FC64-4BE1-88EF-02938DF8DF70}" srcOrd="0" destOrd="0" presId="urn:microsoft.com/office/officeart/2008/layout/LinedList"/>
    <dgm:cxn modelId="{415AADB4-1738-42D5-84B1-7B2AE1F9D4CE}" type="presOf" srcId="{583FBF27-F88D-4881-9B31-C4BFD7D04498}" destId="{DF96CC14-B599-4C24-831B-788C10BA9995}" srcOrd="0" destOrd="0" presId="urn:microsoft.com/office/officeart/2008/layout/LinedList"/>
    <dgm:cxn modelId="{71668AC6-9844-44C2-8A22-F7B17F30580A}" srcId="{CD22F5FB-7A1D-4091-A493-69DD15B4EC3A}" destId="{FBEC743D-3EF2-49D5-9C57-9309A6B2B3D7}" srcOrd="2" destOrd="0" parTransId="{3EB9F831-FF1C-426E-BE39-73A7D0AB45D1}" sibTransId="{84ED8577-45B1-4718-A736-D2D8CD27D6D8}"/>
    <dgm:cxn modelId="{2F233CDE-C076-4072-8778-32DABFEF6142}" srcId="{CD22F5FB-7A1D-4091-A493-69DD15B4EC3A}" destId="{F9BDE945-9C06-4AD1-BBE9-B086D2D5BE0C}" srcOrd="0" destOrd="0" parTransId="{0E45C959-E7B7-48D9-B122-E0666FA7ADF4}" sibTransId="{6E077E25-2B13-458A-9F70-D4256FCD9D4B}"/>
    <dgm:cxn modelId="{2F1FBAC4-D2FE-450B-8106-844A15B7878E}" type="presParOf" srcId="{23FA0450-6390-41B1-8A0A-535CCFAE6D3B}" destId="{392BA4C9-9CC7-4CB1-9A4B-CBC3CE4246BF}" srcOrd="0" destOrd="0" presId="urn:microsoft.com/office/officeart/2008/layout/LinedList"/>
    <dgm:cxn modelId="{797CE234-A35C-4D06-AE80-B95EE353B5DA}" type="presParOf" srcId="{23FA0450-6390-41B1-8A0A-535CCFAE6D3B}" destId="{E7874AC5-BD44-451D-896A-E73FF3D4AD94}" srcOrd="1" destOrd="0" presId="urn:microsoft.com/office/officeart/2008/layout/LinedList"/>
    <dgm:cxn modelId="{B9124CEC-1EDF-44C7-AD6A-D92B53CB2C50}" type="presParOf" srcId="{E7874AC5-BD44-451D-896A-E73FF3D4AD94}" destId="{CE0F289D-3246-48EF-9D0E-A1C198890B96}" srcOrd="0" destOrd="0" presId="urn:microsoft.com/office/officeart/2008/layout/LinedList"/>
    <dgm:cxn modelId="{C324B010-D87F-4B4C-9CF4-8F011B0EDC2C}" type="presParOf" srcId="{E7874AC5-BD44-451D-896A-E73FF3D4AD94}" destId="{9D90744E-100B-4EF5-BC9D-803A02D904FC}" srcOrd="1" destOrd="0" presId="urn:microsoft.com/office/officeart/2008/layout/LinedList"/>
    <dgm:cxn modelId="{8C1B83BE-1CD6-4DD9-B43A-DF46CAB11EE0}" type="presParOf" srcId="{23FA0450-6390-41B1-8A0A-535CCFAE6D3B}" destId="{2FB80BEE-81E7-4132-AC09-E51BCEED6FB3}" srcOrd="2" destOrd="0" presId="urn:microsoft.com/office/officeart/2008/layout/LinedList"/>
    <dgm:cxn modelId="{75578171-2C25-4A1B-BF0A-B32C88B45776}" type="presParOf" srcId="{23FA0450-6390-41B1-8A0A-535CCFAE6D3B}" destId="{A6CD2576-DDDE-4BF9-9F2F-B99E82FC765D}" srcOrd="3" destOrd="0" presId="urn:microsoft.com/office/officeart/2008/layout/LinedList"/>
    <dgm:cxn modelId="{0F69CA8D-17D6-4012-B111-6BCF259019EF}" type="presParOf" srcId="{A6CD2576-DDDE-4BF9-9F2F-B99E82FC765D}" destId="{9CEBB959-9A95-46E5-8819-786EC3398DA7}" srcOrd="0" destOrd="0" presId="urn:microsoft.com/office/officeart/2008/layout/LinedList"/>
    <dgm:cxn modelId="{BF224900-A663-45A7-9726-005D0602919A}" type="presParOf" srcId="{A6CD2576-DDDE-4BF9-9F2F-B99E82FC765D}" destId="{DC0F47EE-F1B4-4E25-9E42-87E9961D86B3}" srcOrd="1" destOrd="0" presId="urn:microsoft.com/office/officeart/2008/layout/LinedList"/>
    <dgm:cxn modelId="{1119A99B-3335-4B97-84A8-E25981F864EB}" type="presParOf" srcId="{23FA0450-6390-41B1-8A0A-535CCFAE6D3B}" destId="{25AE7F2E-D1B6-4E46-8B7D-269F6FCC7ECF}" srcOrd="4" destOrd="0" presId="urn:microsoft.com/office/officeart/2008/layout/LinedList"/>
    <dgm:cxn modelId="{595F5DF1-B037-411D-BCCB-D8CF5A98AADD}" type="presParOf" srcId="{23FA0450-6390-41B1-8A0A-535CCFAE6D3B}" destId="{1B262599-C484-4899-BC05-0F04B508FC3E}" srcOrd="5" destOrd="0" presId="urn:microsoft.com/office/officeart/2008/layout/LinedList"/>
    <dgm:cxn modelId="{7FC2F8E2-9813-47E9-8DED-D1F4819FD209}" type="presParOf" srcId="{1B262599-C484-4899-BC05-0F04B508FC3E}" destId="{3F24388C-AF8C-4C86-8377-A46E54790B08}" srcOrd="0" destOrd="0" presId="urn:microsoft.com/office/officeart/2008/layout/LinedList"/>
    <dgm:cxn modelId="{AAC333E4-5249-4A93-A522-C84E65B96BD5}" type="presParOf" srcId="{1B262599-C484-4899-BC05-0F04B508FC3E}" destId="{B124ED6C-FDA2-4904-83D8-5BB072826B18}" srcOrd="1" destOrd="0" presId="urn:microsoft.com/office/officeart/2008/layout/LinedList"/>
    <dgm:cxn modelId="{F4C2BE6C-4832-4195-A052-B5BA999DE165}" type="presParOf" srcId="{23FA0450-6390-41B1-8A0A-535CCFAE6D3B}" destId="{06B5BAAF-3642-4E81-ACBF-0A7DDA5DACA2}" srcOrd="6" destOrd="0" presId="urn:microsoft.com/office/officeart/2008/layout/LinedList"/>
    <dgm:cxn modelId="{3B57B783-5EDC-49F8-A00A-FE7F4716DD58}" type="presParOf" srcId="{23FA0450-6390-41B1-8A0A-535CCFAE6D3B}" destId="{FAD97C77-97A1-4BAE-A6DC-BD12B56CEE24}" srcOrd="7" destOrd="0" presId="urn:microsoft.com/office/officeart/2008/layout/LinedList"/>
    <dgm:cxn modelId="{CD01F6C5-E153-4965-998B-8DBFF87F8EB5}" type="presParOf" srcId="{FAD97C77-97A1-4BAE-A6DC-BD12B56CEE24}" destId="{9D30C4D9-D720-4777-AD0D-67E47A96DEDE}" srcOrd="0" destOrd="0" presId="urn:microsoft.com/office/officeart/2008/layout/LinedList"/>
    <dgm:cxn modelId="{74E73E8F-80AC-487B-BB77-514ABE08DE5D}" type="presParOf" srcId="{FAD97C77-97A1-4BAE-A6DC-BD12B56CEE24}" destId="{22F45427-CC31-489B-9516-0C16115928DB}" srcOrd="1" destOrd="0" presId="urn:microsoft.com/office/officeart/2008/layout/LinedList"/>
    <dgm:cxn modelId="{E37F3B91-39AA-4C7A-A191-061DB90DF122}" type="presParOf" srcId="{23FA0450-6390-41B1-8A0A-535CCFAE6D3B}" destId="{03FCC253-1CBF-4A2F-9A0A-24F274AD9041}" srcOrd="8" destOrd="0" presId="urn:microsoft.com/office/officeart/2008/layout/LinedList"/>
    <dgm:cxn modelId="{23755569-6568-41B1-BC96-6E8535FD6AE4}" type="presParOf" srcId="{23FA0450-6390-41B1-8A0A-535CCFAE6D3B}" destId="{CD72EF96-0B66-46AB-BA65-052DB480AB8B}" srcOrd="9" destOrd="0" presId="urn:microsoft.com/office/officeart/2008/layout/LinedList"/>
    <dgm:cxn modelId="{B3CE14A6-1557-4A93-B74B-F1B210B018D1}" type="presParOf" srcId="{CD72EF96-0B66-46AB-BA65-052DB480AB8B}" destId="{60090849-FC64-4BE1-88EF-02938DF8DF70}" srcOrd="0" destOrd="0" presId="urn:microsoft.com/office/officeart/2008/layout/LinedList"/>
    <dgm:cxn modelId="{67C22C94-7528-4A25-BECF-72A410128ABE}" type="presParOf" srcId="{CD72EF96-0B66-46AB-BA65-052DB480AB8B}" destId="{6AD2B21F-BE4E-4C1C-BBB1-7436B7CC10F5}" srcOrd="1" destOrd="0" presId="urn:microsoft.com/office/officeart/2008/layout/LinedList"/>
    <dgm:cxn modelId="{D828B3E7-5A4F-4F6C-838E-97A679CE3F84}" type="presParOf" srcId="{23FA0450-6390-41B1-8A0A-535CCFAE6D3B}" destId="{3C117BC0-ACB4-402A-8991-29334875BA4F}" srcOrd="10" destOrd="0" presId="urn:microsoft.com/office/officeart/2008/layout/LinedList"/>
    <dgm:cxn modelId="{9B8BAEF7-3AD0-4292-A6B6-E875016FE7C8}" type="presParOf" srcId="{23FA0450-6390-41B1-8A0A-535CCFAE6D3B}" destId="{52B1BE69-82E5-4D32-9E44-0C2C44CF9787}" srcOrd="11" destOrd="0" presId="urn:microsoft.com/office/officeart/2008/layout/LinedList"/>
    <dgm:cxn modelId="{1F99A271-B56E-4CAB-A3AF-6ACBF101554A}" type="presParOf" srcId="{52B1BE69-82E5-4D32-9E44-0C2C44CF9787}" destId="{DF96CC14-B599-4C24-831B-788C10BA9995}" srcOrd="0" destOrd="0" presId="urn:microsoft.com/office/officeart/2008/layout/LinedList"/>
    <dgm:cxn modelId="{DB39C87F-8441-4666-8516-55573998ECDF}" type="presParOf" srcId="{52B1BE69-82E5-4D32-9E44-0C2C44CF9787}" destId="{27597211-F6BE-474C-9435-CADDFA1D6E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BCFE07-3290-47F9-A1C4-89BBA0C63F1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CFA5B60-F690-4716-B85B-B03DEADE7F8C}">
      <dgm:prSet/>
      <dgm:spPr/>
      <dgm:t>
        <a:bodyPr/>
        <a:lstStyle/>
        <a:p>
          <a:r>
            <a:rPr lang="tr-TR"/>
            <a:t>Problem: Inviting as many guests as possible for the WTWY premiere</a:t>
          </a:r>
          <a:endParaRPr lang="en-US"/>
        </a:p>
      </dgm:t>
    </dgm:pt>
    <dgm:pt modelId="{47B35934-A61F-4F2B-ABAE-E5D884A6DCEE}" type="parTrans" cxnId="{BAE5A092-2222-46A5-AB2A-055980CF8AB2}">
      <dgm:prSet/>
      <dgm:spPr/>
      <dgm:t>
        <a:bodyPr/>
        <a:lstStyle/>
        <a:p>
          <a:endParaRPr lang="en-US"/>
        </a:p>
      </dgm:t>
    </dgm:pt>
    <dgm:pt modelId="{1BE0C6F8-A4E8-432D-B5FD-E534B5A19E42}" type="sibTrans" cxnId="{BAE5A092-2222-46A5-AB2A-055980CF8AB2}">
      <dgm:prSet/>
      <dgm:spPr/>
      <dgm:t>
        <a:bodyPr/>
        <a:lstStyle/>
        <a:p>
          <a:endParaRPr lang="en-US"/>
        </a:p>
      </dgm:t>
    </dgm:pt>
    <dgm:pt modelId="{E28D8AC4-3D3F-4310-BFA2-5F8D27EE1340}">
      <dgm:prSet/>
      <dgm:spPr/>
      <dgm:t>
        <a:bodyPr/>
        <a:lstStyle/>
        <a:p>
          <a:r>
            <a:rPr lang="en-US"/>
            <a:t>Solution: Apply data analytics on the MTA subway data on traffic flow to optimize placement of street teams to maximize engagements.</a:t>
          </a:r>
        </a:p>
      </dgm:t>
    </dgm:pt>
    <dgm:pt modelId="{290F6CA3-0764-4EB7-972E-B501934C67A0}" type="parTrans" cxnId="{317ED1CC-3CAC-4067-B660-88F72A356AF9}">
      <dgm:prSet/>
      <dgm:spPr/>
      <dgm:t>
        <a:bodyPr/>
        <a:lstStyle/>
        <a:p>
          <a:endParaRPr lang="en-US"/>
        </a:p>
      </dgm:t>
    </dgm:pt>
    <dgm:pt modelId="{05856AE9-1F65-4388-8112-D9FA84E86B1F}" type="sibTrans" cxnId="{317ED1CC-3CAC-4067-B660-88F72A356AF9}">
      <dgm:prSet/>
      <dgm:spPr/>
      <dgm:t>
        <a:bodyPr/>
        <a:lstStyle/>
        <a:p>
          <a:endParaRPr lang="en-US"/>
        </a:p>
      </dgm:t>
    </dgm:pt>
    <dgm:pt modelId="{35FCEFCE-80C5-445A-A0BB-A968250D984E}" type="pres">
      <dgm:prSet presAssocID="{52BCFE07-3290-47F9-A1C4-89BBA0C63F19}" presName="linear" presStyleCnt="0">
        <dgm:presLayoutVars>
          <dgm:animLvl val="lvl"/>
          <dgm:resizeHandles val="exact"/>
        </dgm:presLayoutVars>
      </dgm:prSet>
      <dgm:spPr/>
    </dgm:pt>
    <dgm:pt modelId="{C6EA2E19-CF95-477A-A4C7-9CA442BD83AA}" type="pres">
      <dgm:prSet presAssocID="{DCFA5B60-F690-4716-B85B-B03DEADE7F8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C9ED0B5-1D75-49F1-88C3-523B57B2FA3C}" type="pres">
      <dgm:prSet presAssocID="{1BE0C6F8-A4E8-432D-B5FD-E534B5A19E42}" presName="spacer" presStyleCnt="0"/>
      <dgm:spPr/>
    </dgm:pt>
    <dgm:pt modelId="{9C474AD8-7B1F-4D64-BB6B-DC55DD01FBBC}" type="pres">
      <dgm:prSet presAssocID="{E28D8AC4-3D3F-4310-BFA2-5F8D27EE134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C4B4B6D-A9C6-4FAF-BC4B-774E7F979CA3}" type="presOf" srcId="{E28D8AC4-3D3F-4310-BFA2-5F8D27EE1340}" destId="{9C474AD8-7B1F-4D64-BB6B-DC55DD01FBBC}" srcOrd="0" destOrd="0" presId="urn:microsoft.com/office/officeart/2005/8/layout/vList2"/>
    <dgm:cxn modelId="{BAE5A092-2222-46A5-AB2A-055980CF8AB2}" srcId="{52BCFE07-3290-47F9-A1C4-89BBA0C63F19}" destId="{DCFA5B60-F690-4716-B85B-B03DEADE7F8C}" srcOrd="0" destOrd="0" parTransId="{47B35934-A61F-4F2B-ABAE-E5D884A6DCEE}" sibTransId="{1BE0C6F8-A4E8-432D-B5FD-E534B5A19E42}"/>
    <dgm:cxn modelId="{CF6FB1C5-B93B-4C48-91EC-64E8A3EE7148}" type="presOf" srcId="{52BCFE07-3290-47F9-A1C4-89BBA0C63F19}" destId="{35FCEFCE-80C5-445A-A0BB-A968250D984E}" srcOrd="0" destOrd="0" presId="urn:microsoft.com/office/officeart/2005/8/layout/vList2"/>
    <dgm:cxn modelId="{317ED1CC-3CAC-4067-B660-88F72A356AF9}" srcId="{52BCFE07-3290-47F9-A1C4-89BBA0C63F19}" destId="{E28D8AC4-3D3F-4310-BFA2-5F8D27EE1340}" srcOrd="1" destOrd="0" parTransId="{290F6CA3-0764-4EB7-972E-B501934C67A0}" sibTransId="{05856AE9-1F65-4388-8112-D9FA84E86B1F}"/>
    <dgm:cxn modelId="{0F7E04EE-7681-45B5-B91D-43B185222BDB}" type="presOf" srcId="{DCFA5B60-F690-4716-B85B-B03DEADE7F8C}" destId="{C6EA2E19-CF95-477A-A4C7-9CA442BD83AA}" srcOrd="0" destOrd="0" presId="urn:microsoft.com/office/officeart/2005/8/layout/vList2"/>
    <dgm:cxn modelId="{78B225F3-3CF4-45D1-A97E-3E40FC773AD4}" type="presParOf" srcId="{35FCEFCE-80C5-445A-A0BB-A968250D984E}" destId="{C6EA2E19-CF95-477A-A4C7-9CA442BD83AA}" srcOrd="0" destOrd="0" presId="urn:microsoft.com/office/officeart/2005/8/layout/vList2"/>
    <dgm:cxn modelId="{C606AF5B-CC64-41D0-968C-9579BB9FB232}" type="presParOf" srcId="{35FCEFCE-80C5-445A-A0BB-A968250D984E}" destId="{CC9ED0B5-1D75-49F1-88C3-523B57B2FA3C}" srcOrd="1" destOrd="0" presId="urn:microsoft.com/office/officeart/2005/8/layout/vList2"/>
    <dgm:cxn modelId="{15629148-1697-41D0-813C-9DBF010F7E7C}" type="presParOf" srcId="{35FCEFCE-80C5-445A-A0BB-A968250D984E}" destId="{9C474AD8-7B1F-4D64-BB6B-DC55DD01FBB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BA4C9-9CC7-4CB1-9A4B-CBC3CE4246BF}">
      <dsp:nvSpPr>
        <dsp:cNvPr id="0" name=""/>
        <dsp:cNvSpPr/>
      </dsp:nvSpPr>
      <dsp:spPr>
        <a:xfrm>
          <a:off x="0" y="2027"/>
          <a:ext cx="51753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F289D-3246-48EF-9D0E-A1C198890B96}">
      <dsp:nvSpPr>
        <dsp:cNvPr id="0" name=""/>
        <dsp:cNvSpPr/>
      </dsp:nvSpPr>
      <dsp:spPr>
        <a:xfrm>
          <a:off x="0" y="2027"/>
          <a:ext cx="517538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Introduction</a:t>
          </a:r>
          <a:endParaRPr lang="en-US" sz="3200" kern="1200"/>
        </a:p>
      </dsp:txBody>
      <dsp:txXfrm>
        <a:off x="0" y="2027"/>
        <a:ext cx="5175384" cy="691341"/>
      </dsp:txXfrm>
    </dsp:sp>
    <dsp:sp modelId="{2FB80BEE-81E7-4132-AC09-E51BCEED6FB3}">
      <dsp:nvSpPr>
        <dsp:cNvPr id="0" name=""/>
        <dsp:cNvSpPr/>
      </dsp:nvSpPr>
      <dsp:spPr>
        <a:xfrm>
          <a:off x="0" y="693369"/>
          <a:ext cx="5175384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BB959-9A95-46E5-8819-786EC3398DA7}">
      <dsp:nvSpPr>
        <dsp:cNvPr id="0" name=""/>
        <dsp:cNvSpPr/>
      </dsp:nvSpPr>
      <dsp:spPr>
        <a:xfrm>
          <a:off x="0" y="693369"/>
          <a:ext cx="517538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Methodology</a:t>
          </a:r>
          <a:endParaRPr lang="en-US" sz="3200" kern="1200"/>
        </a:p>
      </dsp:txBody>
      <dsp:txXfrm>
        <a:off x="0" y="693369"/>
        <a:ext cx="5175384" cy="691341"/>
      </dsp:txXfrm>
    </dsp:sp>
    <dsp:sp modelId="{25AE7F2E-D1B6-4E46-8B7D-269F6FCC7ECF}">
      <dsp:nvSpPr>
        <dsp:cNvPr id="0" name=""/>
        <dsp:cNvSpPr/>
      </dsp:nvSpPr>
      <dsp:spPr>
        <a:xfrm>
          <a:off x="0" y="1384711"/>
          <a:ext cx="5175384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4388C-AF8C-4C86-8377-A46E54790B08}">
      <dsp:nvSpPr>
        <dsp:cNvPr id="0" name=""/>
        <dsp:cNvSpPr/>
      </dsp:nvSpPr>
      <dsp:spPr>
        <a:xfrm>
          <a:off x="0" y="1384711"/>
          <a:ext cx="517538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Data Preparation</a:t>
          </a:r>
          <a:endParaRPr lang="en-US" sz="3200" kern="1200"/>
        </a:p>
      </dsp:txBody>
      <dsp:txXfrm>
        <a:off x="0" y="1384711"/>
        <a:ext cx="5175384" cy="691341"/>
      </dsp:txXfrm>
    </dsp:sp>
    <dsp:sp modelId="{06B5BAAF-3642-4E81-ACBF-0A7DDA5DACA2}">
      <dsp:nvSpPr>
        <dsp:cNvPr id="0" name=""/>
        <dsp:cNvSpPr/>
      </dsp:nvSpPr>
      <dsp:spPr>
        <a:xfrm>
          <a:off x="0" y="2076053"/>
          <a:ext cx="5175384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0C4D9-D720-4777-AD0D-67E47A96DEDE}">
      <dsp:nvSpPr>
        <dsp:cNvPr id="0" name=""/>
        <dsp:cNvSpPr/>
      </dsp:nvSpPr>
      <dsp:spPr>
        <a:xfrm>
          <a:off x="0" y="2076052"/>
          <a:ext cx="517538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Results</a:t>
          </a:r>
          <a:endParaRPr lang="en-US" sz="3200" kern="1200"/>
        </a:p>
      </dsp:txBody>
      <dsp:txXfrm>
        <a:off x="0" y="2076052"/>
        <a:ext cx="5175384" cy="691341"/>
      </dsp:txXfrm>
    </dsp:sp>
    <dsp:sp modelId="{03FCC253-1CBF-4A2F-9A0A-24F274AD9041}">
      <dsp:nvSpPr>
        <dsp:cNvPr id="0" name=""/>
        <dsp:cNvSpPr/>
      </dsp:nvSpPr>
      <dsp:spPr>
        <a:xfrm>
          <a:off x="0" y="2767394"/>
          <a:ext cx="5175384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90849-FC64-4BE1-88EF-02938DF8DF70}">
      <dsp:nvSpPr>
        <dsp:cNvPr id="0" name=""/>
        <dsp:cNvSpPr/>
      </dsp:nvSpPr>
      <dsp:spPr>
        <a:xfrm>
          <a:off x="0" y="2767394"/>
          <a:ext cx="517538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Conclusion</a:t>
          </a:r>
          <a:endParaRPr lang="en-US" sz="3200" kern="1200"/>
        </a:p>
      </dsp:txBody>
      <dsp:txXfrm>
        <a:off x="0" y="2767394"/>
        <a:ext cx="5175384" cy="691341"/>
      </dsp:txXfrm>
    </dsp:sp>
    <dsp:sp modelId="{3C117BC0-ACB4-402A-8991-29334875BA4F}">
      <dsp:nvSpPr>
        <dsp:cNvPr id="0" name=""/>
        <dsp:cNvSpPr/>
      </dsp:nvSpPr>
      <dsp:spPr>
        <a:xfrm>
          <a:off x="0" y="3458736"/>
          <a:ext cx="517538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6CC14-B599-4C24-831B-788C10BA9995}">
      <dsp:nvSpPr>
        <dsp:cNvPr id="0" name=""/>
        <dsp:cNvSpPr/>
      </dsp:nvSpPr>
      <dsp:spPr>
        <a:xfrm>
          <a:off x="0" y="3458736"/>
          <a:ext cx="517538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Future Work</a:t>
          </a:r>
          <a:endParaRPr lang="en-US" sz="3200" kern="1200"/>
        </a:p>
      </dsp:txBody>
      <dsp:txXfrm>
        <a:off x="0" y="3458736"/>
        <a:ext cx="5175384" cy="691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A2E19-CF95-477A-A4C7-9CA442BD83AA}">
      <dsp:nvSpPr>
        <dsp:cNvPr id="0" name=""/>
        <dsp:cNvSpPr/>
      </dsp:nvSpPr>
      <dsp:spPr>
        <a:xfrm>
          <a:off x="0" y="268599"/>
          <a:ext cx="5175384" cy="17714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Problem: Inviting as many guests as possible for the WTWY premiere</a:t>
          </a:r>
          <a:endParaRPr lang="en-US" sz="2500" kern="1200"/>
        </a:p>
      </dsp:txBody>
      <dsp:txXfrm>
        <a:off x="86475" y="355074"/>
        <a:ext cx="5002434" cy="1598503"/>
      </dsp:txXfrm>
    </dsp:sp>
    <dsp:sp modelId="{9C474AD8-7B1F-4D64-BB6B-DC55DD01FBBC}">
      <dsp:nvSpPr>
        <dsp:cNvPr id="0" name=""/>
        <dsp:cNvSpPr/>
      </dsp:nvSpPr>
      <dsp:spPr>
        <a:xfrm>
          <a:off x="0" y="2112053"/>
          <a:ext cx="5175384" cy="177145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Solution: Apply data analytics on the MTA subway data on traffic flow to optimize placement of street teams to maximize engagements.</a:t>
          </a:r>
        </a:p>
      </dsp:txBody>
      <dsp:txXfrm>
        <a:off x="86475" y="2198528"/>
        <a:ext cx="5002434" cy="1598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906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Sıfırdan küçükleri medyana eşitledik. Büyükler aynı kaldı.</a:t>
            </a:r>
          </a:p>
        </p:txBody>
      </p:sp>
    </p:spTree>
    <p:extLst>
      <p:ext uri="{BB962C8B-B14F-4D97-AF65-F5344CB8AC3E}">
        <p14:creationId xmlns:p14="http://schemas.microsoft.com/office/powerpoint/2010/main" val="1985872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İstasyona her giriş çıkışlarda elde edilen farklı sayıları </a:t>
            </a:r>
            <a:r>
              <a:rPr lang="tr-TR" dirty="0" err="1"/>
              <a:t>Outliersleri</a:t>
            </a:r>
            <a:r>
              <a:rPr lang="tr-TR" dirty="0"/>
              <a:t> ayırmak için %98 sola yatık olan</a:t>
            </a:r>
          </a:p>
        </p:txBody>
      </p:sp>
    </p:spTree>
    <p:extLst>
      <p:ext uri="{BB962C8B-B14F-4D97-AF65-F5344CB8AC3E}">
        <p14:creationId xmlns:p14="http://schemas.microsoft.com/office/powerpoint/2010/main" val="167374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FC144D-9864-8E48-8806-C1FD15988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93A2E01-941B-3544-AF7A-4F224A2BD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617C689-618B-B547-A8E3-9009C5D71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0E9C6B-A98D-FE4E-BBE2-5AB09F869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D7BAE3C-D5CF-8447-9037-01E57008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02754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4D1CC5-6115-2044-8434-5BF1F529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B468681-5408-F742-A62D-4F72DA14A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92400F-EB78-8348-86A2-28B66F8A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701661-CD32-E44E-A0E7-B676C130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00571BF-28EE-8840-A0BF-F6672DC9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51791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22E841A-923A-E449-9800-5904B6428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65D27A2-D06A-CC4D-869F-7AFD61FDC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EB1FE4-00F9-FD48-9F89-113F2B3E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E875529-258C-AC49-BFB6-F493E708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F9B6875-28A3-FA4C-A10D-B4A4D0D2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83600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808282-BB1B-0744-B7D9-FF3B3A1E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D5DF23-0785-B04A-9297-60E6C481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C97BE3B-B74E-6F47-8902-D244269A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73EC91B-A466-F647-8661-FC2F56905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93F7500-AE2A-C04F-86A5-B778A5FD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54284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14BEC6-77DF-704B-A452-5A28F188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2C35941-A2F7-024D-9B74-D30F6AC1C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1564935-91C2-4941-82CA-B77D3F75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40F4B60-7DC5-414C-AE0B-90567D86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E023C8-EB51-424D-B1A1-6FD5302D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92498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526B25-D314-3F4F-9C0A-D63A6C17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B1BE0F-DC2A-014B-AB54-11CA9515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D908E8-8253-8540-AC5D-1FEFFD2BF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2BAFB56-EDA3-5C4E-A9DA-28092506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1A8BFF-2DC1-EF41-84DD-A7C08114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071A7BE-C19B-DD43-A382-4A5B0953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9963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553DB9-0DE7-E047-95E9-1D181349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6F186A2-DAEC-7845-9B17-852E41508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30897B-D0AD-8E48-8D27-98744EE20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B775FE0-DFA0-5646-BBF6-AA159509C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72C754E-6826-F641-8579-43734183B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5645E4C-31D9-9F4C-B113-99394653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8CAC29E-C7AC-B74D-ACB4-88D3CF82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15C76FE-867D-1543-88BB-DC2871D4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09364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415E19-DFFB-2F48-97F4-09170D73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46A6EE1-A528-DB48-B7F2-0001037A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B0E005C-42BE-5D45-A4E6-0DC506C3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3C0B0AF-4AF1-2F47-864B-5581E74F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1059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A58B8C-B085-FA49-ADC1-C9171EE3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BF7F0B0-8DE6-5A4E-969B-10F989A8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452B4BF-0F24-844B-9E26-0630ADF6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9503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AEA9E3-7B38-5F48-BDC6-78762669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18C67A-143E-584C-A5FF-57B95DF74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2C8A2F7-0825-3643-B1B9-6F578AEFB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ACAA4D3-E6C4-8E42-8818-ABF17025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5DB7481-222E-EE44-B224-B6C9DD5B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3474838-7D9D-3348-AA87-DE5BE9D3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69733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8A4F36-2460-2C45-B3E3-CF6F7C56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B4EB8C8-5BEF-0640-87A6-977D66B30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B79EEAC-B376-9A4B-B620-A2181E8B2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E37EFEA-6781-C448-84A8-F73C00CA2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7E02C8A-694D-0D45-98DB-655DCB7B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ACE5490-7205-1D40-8A51-4012A89A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7728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9D11074-DEDC-8242-B829-E8606FEE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79731CE-4CF4-F943-958F-7658811D0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EDC172E-9026-F148-B47B-38D63F50F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E789-2676-4145-8E49-CAA6722ECEA7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C51A33-7D73-9F4E-92B2-B7B79E86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3C426A-6810-9E4E-AB83-63030E7FD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49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7E26CC92-FFDE-4A36-A612-56781518577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472C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Google Shape;62;p13">
            <a:extLst>
              <a:ext uri="{FF2B5EF4-FFF2-40B4-BE49-F238E27FC236}">
                <a16:creationId xmlns:a16="http://schemas.microsoft.com/office/drawing/2014/main" id="{51226F45-B985-4506-B238-2B6405C3D6EF}"/>
              </a:ext>
            </a:extLst>
          </p:cNvPr>
          <p:cNvSpPr txBox="1">
            <a:spLocks/>
          </p:cNvSpPr>
          <p:nvPr/>
        </p:nvSpPr>
        <p:spPr>
          <a:xfrm>
            <a:off x="828317" y="3737648"/>
            <a:ext cx="6989378" cy="926881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Presented by:  </a:t>
            </a:r>
            <a:r>
              <a:rPr lang="en-US" sz="1000" b="1" dirty="0" err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Mert</a:t>
            </a:r>
            <a:r>
              <a:rPr lang="en-US" sz="10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-US" sz="1000" b="1" dirty="0" err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Yiğitcan</a:t>
            </a:r>
            <a:r>
              <a:rPr lang="en-US" sz="10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, Osman, </a:t>
            </a:r>
            <a:r>
              <a:rPr lang="en-US" sz="1000" b="1" dirty="0" err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Süleyman</a:t>
            </a:r>
            <a:r>
              <a:rPr lang="en-US" sz="10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-US" sz="1000" b="1" dirty="0" err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Büşra</a:t>
            </a:r>
            <a:endParaRPr lang="en-US" sz="10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0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 i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As Project 1 of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 i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ISTDATA Data Science Bootcamp</a:t>
            </a:r>
          </a:p>
          <a:p>
            <a:pPr marL="4572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" name="Google Shape;61;p13">
            <a:extLst>
              <a:ext uri="{FF2B5EF4-FFF2-40B4-BE49-F238E27FC236}">
                <a16:creationId xmlns:a16="http://schemas.microsoft.com/office/drawing/2014/main" id="{92DBD8FB-1D80-4B30-A327-8BB3B59FB81D}"/>
              </a:ext>
            </a:extLst>
          </p:cNvPr>
          <p:cNvSpPr txBox="1">
            <a:spLocks/>
          </p:cNvSpPr>
          <p:nvPr/>
        </p:nvSpPr>
        <p:spPr>
          <a:xfrm>
            <a:off x="828317" y="573313"/>
            <a:ext cx="8008882" cy="101527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MTA Traffic Analysis for WTWY</a:t>
            </a:r>
          </a:p>
        </p:txBody>
      </p:sp>
    </p:spTree>
    <p:extLst>
      <p:ext uri="{BB962C8B-B14F-4D97-AF65-F5344CB8AC3E}">
        <p14:creationId xmlns:p14="http://schemas.microsoft.com/office/powerpoint/2010/main" val="258724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D4889C5-CA35-B046-8B70-54411464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İçerik Yer Tutucusu 4" descr="tablo içeren bir resim&#10;&#10;Açıklama otomatik olarak oluşturuldu">
            <a:extLst>
              <a:ext uri="{FF2B5EF4-FFF2-40B4-BE49-F238E27FC236}">
                <a16:creationId xmlns:a16="http://schemas.microsoft.com/office/drawing/2014/main" id="{4662C557-0F36-8742-B6DD-686D01EE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021" y="1256420"/>
            <a:ext cx="5469956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4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9E681B-AF00-E94E-AAEA-2F8A3B3E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3334"/>
            <a:ext cx="9144000" cy="41868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</a:rPr>
              <a:t>Results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C0504E-6EEE-EF49-8A51-36659BEA4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4" y="775085"/>
            <a:ext cx="6856671" cy="4094571"/>
          </a:xfr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B42AB55-DF15-9248-BA96-A27B2991B732}"/>
              </a:ext>
            </a:extLst>
          </p:cNvPr>
          <p:cNvSpPr txBox="1"/>
          <p:nvPr/>
        </p:nvSpPr>
        <p:spPr>
          <a:xfrm>
            <a:off x="7060017" y="1532540"/>
            <a:ext cx="1988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Distribution of traffic across the day part.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836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C4B9BE-0B21-9A4A-9D0A-92BA1219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988"/>
            <a:ext cx="9144000" cy="34565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</a:rPr>
              <a:t>Results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4" name="İçerik Yer Tutucusu 12">
            <a:extLst>
              <a:ext uri="{FF2B5EF4-FFF2-40B4-BE49-F238E27FC236}">
                <a16:creationId xmlns:a16="http://schemas.microsoft.com/office/drawing/2014/main" id="{C86D04A6-5428-354B-A974-74891EB50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563354"/>
            <a:ext cx="6112392" cy="4455158"/>
          </a:xfrm>
        </p:spPr>
      </p:pic>
    </p:spTree>
    <p:extLst>
      <p:ext uri="{BB962C8B-B14F-4D97-AF65-F5344CB8AC3E}">
        <p14:creationId xmlns:p14="http://schemas.microsoft.com/office/powerpoint/2010/main" val="355114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509EC76-C160-8449-B6FD-724D47F2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161" y="566699"/>
            <a:ext cx="5878476" cy="4441180"/>
          </a:xfr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C7E59A42-466A-4611-AD88-74EDF416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988"/>
            <a:ext cx="9144000" cy="34565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</a:rPr>
              <a:t>Results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8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4267F02-8F30-404F-8341-2AD3538D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1480"/>
            <a:ext cx="2700645" cy="4073652"/>
          </a:xfrm>
        </p:spPr>
        <p:txBody>
          <a:bodyPr>
            <a:normAutofit/>
          </a:bodyPr>
          <a:lstStyle/>
          <a:p>
            <a:r>
              <a:rPr lang="tr-TR" sz="41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7987" y="2444036"/>
            <a:ext cx="3360420" cy="13716"/>
          </a:xfrm>
          <a:custGeom>
            <a:avLst/>
            <a:gdLst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310564 w 3360420"/>
              <a:gd name="connsiteY2" fmla="*/ 0 h 13716"/>
              <a:gd name="connsiteX3" fmla="*/ 2016252 w 3360420"/>
              <a:gd name="connsiteY3" fmla="*/ 0 h 13716"/>
              <a:gd name="connsiteX4" fmla="*/ 2721940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21128 w 3360420"/>
              <a:gd name="connsiteY7" fmla="*/ 13716 h 13716"/>
              <a:gd name="connsiteX8" fmla="*/ 1881835 w 3360420"/>
              <a:gd name="connsiteY8" fmla="*/ 13716 h 13716"/>
              <a:gd name="connsiteX9" fmla="*/ 1209751 w 3360420"/>
              <a:gd name="connsiteY9" fmla="*/ 13716 h 13716"/>
              <a:gd name="connsiteX10" fmla="*/ 0 w 3360420"/>
              <a:gd name="connsiteY10" fmla="*/ 13716 h 13716"/>
              <a:gd name="connsiteX11" fmla="*/ 0 w 3360420"/>
              <a:gd name="connsiteY11" fmla="*/ 0 h 13716"/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209751 w 3360420"/>
              <a:gd name="connsiteY2" fmla="*/ 0 h 13716"/>
              <a:gd name="connsiteX3" fmla="*/ 1949044 w 3360420"/>
              <a:gd name="connsiteY3" fmla="*/ 0 h 13716"/>
              <a:gd name="connsiteX4" fmla="*/ 2587523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88336 w 3360420"/>
              <a:gd name="connsiteY7" fmla="*/ 13716 h 13716"/>
              <a:gd name="connsiteX8" fmla="*/ 1949044 w 3360420"/>
              <a:gd name="connsiteY8" fmla="*/ 13716 h 13716"/>
              <a:gd name="connsiteX9" fmla="*/ 1377772 w 3360420"/>
              <a:gd name="connsiteY9" fmla="*/ 13716 h 13716"/>
              <a:gd name="connsiteX10" fmla="*/ 705688 w 3360420"/>
              <a:gd name="connsiteY10" fmla="*/ 13716 h 13716"/>
              <a:gd name="connsiteX11" fmla="*/ 0 w 3360420"/>
              <a:gd name="connsiteY11" fmla="*/ 13716 h 13716"/>
              <a:gd name="connsiteX12" fmla="*/ 0 w 336042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60420" h="13716" fill="none" extrusionOk="0">
                <a:moveTo>
                  <a:pt x="0" y="0"/>
                </a:moveTo>
                <a:cubicBezTo>
                  <a:pt x="191406" y="10001"/>
                  <a:pt x="492041" y="-46237"/>
                  <a:pt x="638480" y="0"/>
                </a:cubicBezTo>
                <a:cubicBezTo>
                  <a:pt x="757906" y="33197"/>
                  <a:pt x="1156600" y="-41629"/>
                  <a:pt x="1310564" y="0"/>
                </a:cubicBezTo>
                <a:cubicBezTo>
                  <a:pt x="1379184" y="24203"/>
                  <a:pt x="1719005" y="-47956"/>
                  <a:pt x="2016252" y="0"/>
                </a:cubicBezTo>
                <a:cubicBezTo>
                  <a:pt x="2309065" y="7372"/>
                  <a:pt x="2409711" y="1344"/>
                  <a:pt x="2721940" y="0"/>
                </a:cubicBezTo>
                <a:cubicBezTo>
                  <a:pt x="2995269" y="34213"/>
                  <a:pt x="3156613" y="531"/>
                  <a:pt x="3360420" y="0"/>
                </a:cubicBezTo>
                <a:cubicBezTo>
                  <a:pt x="3359915" y="3577"/>
                  <a:pt x="3360235" y="9896"/>
                  <a:pt x="3360420" y="13716"/>
                </a:cubicBezTo>
                <a:cubicBezTo>
                  <a:pt x="3039840" y="-6995"/>
                  <a:pt x="2944234" y="11098"/>
                  <a:pt x="2621128" y="13716"/>
                </a:cubicBezTo>
                <a:cubicBezTo>
                  <a:pt x="2291334" y="35811"/>
                  <a:pt x="2154043" y="38867"/>
                  <a:pt x="1881835" y="13716"/>
                </a:cubicBezTo>
                <a:cubicBezTo>
                  <a:pt x="1588327" y="-7987"/>
                  <a:pt x="1439318" y="-9600"/>
                  <a:pt x="1209751" y="13716"/>
                </a:cubicBezTo>
                <a:cubicBezTo>
                  <a:pt x="977769" y="43531"/>
                  <a:pt x="301166" y="108207"/>
                  <a:pt x="0" y="13716"/>
                </a:cubicBezTo>
                <a:cubicBezTo>
                  <a:pt x="77" y="9528"/>
                  <a:pt x="-88" y="4529"/>
                  <a:pt x="0" y="0"/>
                </a:cubicBezTo>
                <a:close/>
              </a:path>
              <a:path w="3360420" h="13716" stroke="0" extrusionOk="0">
                <a:moveTo>
                  <a:pt x="0" y="0"/>
                </a:moveTo>
                <a:cubicBezTo>
                  <a:pt x="170421" y="-4407"/>
                  <a:pt x="491890" y="-50462"/>
                  <a:pt x="638480" y="0"/>
                </a:cubicBezTo>
                <a:cubicBezTo>
                  <a:pt x="792506" y="30971"/>
                  <a:pt x="1031707" y="-14677"/>
                  <a:pt x="1209751" y="0"/>
                </a:cubicBezTo>
                <a:cubicBezTo>
                  <a:pt x="1357076" y="52145"/>
                  <a:pt x="1723115" y="-4348"/>
                  <a:pt x="1949044" y="0"/>
                </a:cubicBezTo>
                <a:cubicBezTo>
                  <a:pt x="2192488" y="-34098"/>
                  <a:pt x="2339103" y="-31352"/>
                  <a:pt x="2587523" y="0"/>
                </a:cubicBezTo>
                <a:cubicBezTo>
                  <a:pt x="2818806" y="-7742"/>
                  <a:pt x="3217848" y="-30081"/>
                  <a:pt x="3360420" y="0"/>
                </a:cubicBezTo>
                <a:cubicBezTo>
                  <a:pt x="3359513" y="2997"/>
                  <a:pt x="3360180" y="8915"/>
                  <a:pt x="3360420" y="13716"/>
                </a:cubicBezTo>
                <a:cubicBezTo>
                  <a:pt x="3034345" y="-17354"/>
                  <a:pt x="2841928" y="47909"/>
                  <a:pt x="2688336" y="13716"/>
                </a:cubicBezTo>
                <a:cubicBezTo>
                  <a:pt x="2588685" y="8853"/>
                  <a:pt x="2270606" y="-39487"/>
                  <a:pt x="1949044" y="13716"/>
                </a:cubicBezTo>
                <a:cubicBezTo>
                  <a:pt x="1622278" y="37200"/>
                  <a:pt x="1629740" y="12517"/>
                  <a:pt x="1377772" y="13716"/>
                </a:cubicBezTo>
                <a:cubicBezTo>
                  <a:pt x="1148895" y="37407"/>
                  <a:pt x="976686" y="-12334"/>
                  <a:pt x="705688" y="13716"/>
                </a:cubicBezTo>
                <a:cubicBezTo>
                  <a:pt x="451150" y="60066"/>
                  <a:pt x="233487" y="-18420"/>
                  <a:pt x="0" y="13716"/>
                </a:cubicBezTo>
                <a:cubicBezTo>
                  <a:pt x="-131" y="10721"/>
                  <a:pt x="1210" y="5539"/>
                  <a:pt x="0" y="0"/>
                </a:cubicBezTo>
                <a:close/>
              </a:path>
              <a:path w="3360420" h="13716" fill="none" stroke="0" extrusionOk="0">
                <a:moveTo>
                  <a:pt x="0" y="0"/>
                </a:moveTo>
                <a:cubicBezTo>
                  <a:pt x="164693" y="20411"/>
                  <a:pt x="481374" y="-25570"/>
                  <a:pt x="638480" y="0"/>
                </a:cubicBezTo>
                <a:cubicBezTo>
                  <a:pt x="798995" y="30282"/>
                  <a:pt x="1140782" y="-27870"/>
                  <a:pt x="1310564" y="0"/>
                </a:cubicBezTo>
                <a:cubicBezTo>
                  <a:pt x="1415376" y="59022"/>
                  <a:pt x="1712923" y="34543"/>
                  <a:pt x="2016252" y="0"/>
                </a:cubicBezTo>
                <a:cubicBezTo>
                  <a:pt x="2299667" y="30754"/>
                  <a:pt x="2467976" y="-793"/>
                  <a:pt x="2721940" y="0"/>
                </a:cubicBezTo>
                <a:cubicBezTo>
                  <a:pt x="3014119" y="16113"/>
                  <a:pt x="3143946" y="-14907"/>
                  <a:pt x="3360420" y="0"/>
                </a:cubicBezTo>
                <a:cubicBezTo>
                  <a:pt x="3359485" y="2919"/>
                  <a:pt x="3359434" y="10491"/>
                  <a:pt x="3360420" y="13716"/>
                </a:cubicBezTo>
                <a:cubicBezTo>
                  <a:pt x="3046787" y="-23756"/>
                  <a:pt x="2956179" y="16001"/>
                  <a:pt x="2621128" y="13716"/>
                </a:cubicBezTo>
                <a:cubicBezTo>
                  <a:pt x="2297814" y="26084"/>
                  <a:pt x="2182001" y="28084"/>
                  <a:pt x="1881835" y="13716"/>
                </a:cubicBezTo>
                <a:cubicBezTo>
                  <a:pt x="1565437" y="-2872"/>
                  <a:pt x="1471458" y="8566"/>
                  <a:pt x="1209751" y="13716"/>
                </a:cubicBezTo>
                <a:cubicBezTo>
                  <a:pt x="973930" y="42996"/>
                  <a:pt x="321369" y="85738"/>
                  <a:pt x="0" y="13716"/>
                </a:cubicBezTo>
                <a:cubicBezTo>
                  <a:pt x="304" y="9505"/>
                  <a:pt x="1021" y="59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60420"/>
                      <a:gd name="connsiteY0" fmla="*/ 0 h 13716"/>
                      <a:gd name="connsiteX1" fmla="*/ 638480 w 3360420"/>
                      <a:gd name="connsiteY1" fmla="*/ 0 h 13716"/>
                      <a:gd name="connsiteX2" fmla="*/ 1310564 w 3360420"/>
                      <a:gd name="connsiteY2" fmla="*/ 0 h 13716"/>
                      <a:gd name="connsiteX3" fmla="*/ 2016252 w 3360420"/>
                      <a:gd name="connsiteY3" fmla="*/ 0 h 13716"/>
                      <a:gd name="connsiteX4" fmla="*/ 2721940 w 3360420"/>
                      <a:gd name="connsiteY4" fmla="*/ 0 h 13716"/>
                      <a:gd name="connsiteX5" fmla="*/ 3360420 w 3360420"/>
                      <a:gd name="connsiteY5" fmla="*/ 0 h 13716"/>
                      <a:gd name="connsiteX6" fmla="*/ 3360420 w 3360420"/>
                      <a:gd name="connsiteY6" fmla="*/ 13716 h 13716"/>
                      <a:gd name="connsiteX7" fmla="*/ 2621128 w 3360420"/>
                      <a:gd name="connsiteY7" fmla="*/ 13716 h 13716"/>
                      <a:gd name="connsiteX8" fmla="*/ 1881835 w 3360420"/>
                      <a:gd name="connsiteY8" fmla="*/ 13716 h 13716"/>
                      <a:gd name="connsiteX9" fmla="*/ 1209751 w 3360420"/>
                      <a:gd name="connsiteY9" fmla="*/ 13716 h 13716"/>
                      <a:gd name="connsiteX10" fmla="*/ 0 w 3360420"/>
                      <a:gd name="connsiteY10" fmla="*/ 13716 h 13716"/>
                      <a:gd name="connsiteX11" fmla="*/ 0 w 3360420"/>
                      <a:gd name="connsiteY11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60420" h="13716" fill="none" extrusionOk="0">
                        <a:moveTo>
                          <a:pt x="0" y="0"/>
                        </a:moveTo>
                        <a:cubicBezTo>
                          <a:pt x="173390" y="25775"/>
                          <a:pt x="488191" y="-28129"/>
                          <a:pt x="638480" y="0"/>
                        </a:cubicBezTo>
                        <a:cubicBezTo>
                          <a:pt x="788769" y="28129"/>
                          <a:pt x="1174965" y="-28957"/>
                          <a:pt x="1310564" y="0"/>
                        </a:cubicBezTo>
                        <a:cubicBezTo>
                          <a:pt x="1446163" y="28957"/>
                          <a:pt x="1725466" y="-34787"/>
                          <a:pt x="2016252" y="0"/>
                        </a:cubicBezTo>
                        <a:cubicBezTo>
                          <a:pt x="2307038" y="34787"/>
                          <a:pt x="2437945" y="-15142"/>
                          <a:pt x="2721940" y="0"/>
                        </a:cubicBezTo>
                        <a:cubicBezTo>
                          <a:pt x="3005935" y="15142"/>
                          <a:pt x="3141795" y="-10480"/>
                          <a:pt x="3360420" y="0"/>
                        </a:cubicBezTo>
                        <a:cubicBezTo>
                          <a:pt x="3359940" y="2989"/>
                          <a:pt x="3359779" y="10166"/>
                          <a:pt x="3360420" y="13716"/>
                        </a:cubicBezTo>
                        <a:cubicBezTo>
                          <a:pt x="3047302" y="-18841"/>
                          <a:pt x="2960325" y="10240"/>
                          <a:pt x="2621128" y="13716"/>
                        </a:cubicBezTo>
                        <a:cubicBezTo>
                          <a:pt x="2281931" y="17192"/>
                          <a:pt x="2176842" y="26844"/>
                          <a:pt x="1881835" y="13716"/>
                        </a:cubicBezTo>
                        <a:cubicBezTo>
                          <a:pt x="1586828" y="588"/>
                          <a:pt x="1449984" y="-8996"/>
                          <a:pt x="1209751" y="13716"/>
                        </a:cubicBezTo>
                        <a:cubicBezTo>
                          <a:pt x="969518" y="36428"/>
                          <a:pt x="318488" y="55902"/>
                          <a:pt x="0" y="13716"/>
                        </a:cubicBezTo>
                        <a:cubicBezTo>
                          <a:pt x="182" y="9317"/>
                          <a:pt x="482" y="5285"/>
                          <a:pt x="0" y="0"/>
                        </a:cubicBezTo>
                        <a:close/>
                      </a:path>
                      <a:path w="3360420" h="13716" stroke="0" extrusionOk="0">
                        <a:moveTo>
                          <a:pt x="0" y="0"/>
                        </a:moveTo>
                        <a:cubicBezTo>
                          <a:pt x="152211" y="-10113"/>
                          <a:pt x="493092" y="-25529"/>
                          <a:pt x="638480" y="0"/>
                        </a:cubicBezTo>
                        <a:cubicBezTo>
                          <a:pt x="783868" y="25529"/>
                          <a:pt x="1051824" y="-19092"/>
                          <a:pt x="1209751" y="0"/>
                        </a:cubicBezTo>
                        <a:cubicBezTo>
                          <a:pt x="1367678" y="19092"/>
                          <a:pt x="1729599" y="16071"/>
                          <a:pt x="1949044" y="0"/>
                        </a:cubicBezTo>
                        <a:cubicBezTo>
                          <a:pt x="2168489" y="-16071"/>
                          <a:pt x="2323758" y="-4710"/>
                          <a:pt x="2587523" y="0"/>
                        </a:cubicBezTo>
                        <a:cubicBezTo>
                          <a:pt x="2851288" y="4710"/>
                          <a:pt x="3195571" y="-8175"/>
                          <a:pt x="3360420" y="0"/>
                        </a:cubicBezTo>
                        <a:cubicBezTo>
                          <a:pt x="3359928" y="2764"/>
                          <a:pt x="3360118" y="8747"/>
                          <a:pt x="3360420" y="13716"/>
                        </a:cubicBezTo>
                        <a:cubicBezTo>
                          <a:pt x="3025528" y="-15604"/>
                          <a:pt x="2845368" y="35037"/>
                          <a:pt x="2688336" y="13716"/>
                        </a:cubicBezTo>
                        <a:cubicBezTo>
                          <a:pt x="2531304" y="-7605"/>
                          <a:pt x="2279760" y="-9642"/>
                          <a:pt x="1949044" y="13716"/>
                        </a:cubicBezTo>
                        <a:cubicBezTo>
                          <a:pt x="1618328" y="37074"/>
                          <a:pt x="1624903" y="7505"/>
                          <a:pt x="1377772" y="13716"/>
                        </a:cubicBezTo>
                        <a:cubicBezTo>
                          <a:pt x="1130641" y="19927"/>
                          <a:pt x="973925" y="-19083"/>
                          <a:pt x="705688" y="13716"/>
                        </a:cubicBezTo>
                        <a:cubicBezTo>
                          <a:pt x="437451" y="46515"/>
                          <a:pt x="236989" y="-13738"/>
                          <a:pt x="0" y="13716"/>
                        </a:cubicBezTo>
                        <a:cubicBezTo>
                          <a:pt x="614" y="9981"/>
                          <a:pt x="600" y="54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6823CD-B9B2-5F4D-BD3C-C1162977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13" y="414068"/>
            <a:ext cx="4668251" cy="4073652"/>
          </a:xfrm>
        </p:spPr>
        <p:txBody>
          <a:bodyPr anchor="ctr">
            <a:normAutofit/>
          </a:bodyPr>
          <a:lstStyle/>
          <a:p>
            <a:r>
              <a:rPr lang="tr-TR" sz="1700" dirty="0" err="1"/>
              <a:t>We</a:t>
            </a:r>
            <a:r>
              <a:rPr lang="tr-TR" sz="1700" dirty="0"/>
              <a:t> </a:t>
            </a:r>
            <a:r>
              <a:rPr lang="tr-TR" sz="1700" dirty="0" err="1"/>
              <a:t>would</a:t>
            </a:r>
            <a:r>
              <a:rPr lang="tr-TR" sz="1700" dirty="0"/>
              <a:t> </a:t>
            </a:r>
            <a:r>
              <a:rPr lang="tr-TR" sz="1700" dirty="0" err="1"/>
              <a:t>advise</a:t>
            </a:r>
            <a:r>
              <a:rPr lang="tr-TR" sz="1700" dirty="0"/>
              <a:t> </a:t>
            </a:r>
            <a:r>
              <a:rPr lang="tr-TR" sz="1700" dirty="0" err="1"/>
              <a:t>for</a:t>
            </a:r>
            <a:r>
              <a:rPr lang="tr-TR" sz="1700" dirty="0"/>
              <a:t> WTWY </a:t>
            </a:r>
            <a:r>
              <a:rPr lang="tr-TR" sz="1700" dirty="0" err="1"/>
              <a:t>to</a:t>
            </a:r>
            <a:r>
              <a:rPr lang="tr-TR" sz="1700" dirty="0"/>
              <a:t> </a:t>
            </a:r>
            <a:r>
              <a:rPr lang="tr-TR" sz="1700" dirty="0" err="1"/>
              <a:t>initialise</a:t>
            </a:r>
            <a:r>
              <a:rPr lang="tr-TR" sz="1700" dirty="0"/>
              <a:t> in </a:t>
            </a:r>
            <a:r>
              <a:rPr lang="tr-TR" sz="1700" dirty="0" err="1"/>
              <a:t>the</a:t>
            </a:r>
            <a:r>
              <a:rPr lang="tr-TR" sz="1700" dirty="0"/>
              <a:t> </a:t>
            </a:r>
            <a:r>
              <a:rPr lang="tr-TR" sz="1700" dirty="0" err="1"/>
              <a:t>following</a:t>
            </a:r>
            <a:r>
              <a:rPr lang="tr-TR" sz="1700" dirty="0"/>
              <a:t> </a:t>
            </a:r>
            <a:r>
              <a:rPr lang="tr-TR" sz="1700" dirty="0" err="1"/>
              <a:t>station</a:t>
            </a:r>
            <a:r>
              <a:rPr lang="tr-TR" sz="1700" dirty="0"/>
              <a:t> is ’34 </a:t>
            </a:r>
            <a:r>
              <a:rPr lang="tr-TR" sz="1700" dirty="0" err="1"/>
              <a:t>St</a:t>
            </a:r>
            <a:r>
              <a:rPr lang="tr-TR" sz="1700" dirty="0"/>
              <a:t> </a:t>
            </a:r>
            <a:r>
              <a:rPr lang="tr-TR" sz="1700" dirty="0" err="1"/>
              <a:t>Herald</a:t>
            </a:r>
            <a:r>
              <a:rPr lang="tr-TR" sz="1700" dirty="0"/>
              <a:t> SQ Station’</a:t>
            </a:r>
          </a:p>
          <a:p>
            <a:pPr marL="0" indent="0">
              <a:buNone/>
            </a:pPr>
            <a:endParaRPr lang="tr-TR" sz="1700" dirty="0"/>
          </a:p>
          <a:p>
            <a:r>
              <a:rPr lang="tr-TR" sz="1700" dirty="0" err="1"/>
              <a:t>Usually</a:t>
            </a:r>
            <a:r>
              <a:rPr lang="tr-TR" sz="1700" dirty="0"/>
              <a:t> </a:t>
            </a:r>
            <a:r>
              <a:rPr lang="tr-TR" sz="1700" dirty="0" err="1"/>
              <a:t>the</a:t>
            </a:r>
            <a:r>
              <a:rPr lang="tr-TR" sz="1700" dirty="0"/>
              <a:t> </a:t>
            </a:r>
            <a:r>
              <a:rPr lang="tr-TR" sz="1700" dirty="0" err="1"/>
              <a:t>busiest</a:t>
            </a:r>
            <a:r>
              <a:rPr lang="tr-TR" sz="1700" dirty="0"/>
              <a:t> </a:t>
            </a:r>
            <a:r>
              <a:rPr lang="tr-TR" sz="1700" dirty="0" err="1"/>
              <a:t>times</a:t>
            </a:r>
            <a:r>
              <a:rPr lang="tr-TR" sz="1700" dirty="0"/>
              <a:t> </a:t>
            </a:r>
            <a:r>
              <a:rPr lang="tr-TR" sz="1700" dirty="0" err="1"/>
              <a:t>are</a:t>
            </a:r>
            <a:r>
              <a:rPr lang="tr-TR" sz="1700" dirty="0"/>
              <a:t> </a:t>
            </a:r>
            <a:r>
              <a:rPr lang="tr-TR" sz="1700" dirty="0" err="1"/>
              <a:t>weekdays</a:t>
            </a:r>
            <a:r>
              <a:rPr lang="tr-TR" sz="1700" dirty="0"/>
              <a:t>. </a:t>
            </a:r>
          </a:p>
          <a:p>
            <a:pPr marL="0" indent="0">
              <a:buNone/>
            </a:pPr>
            <a:endParaRPr lang="tr-TR" sz="1700" dirty="0"/>
          </a:p>
          <a:p>
            <a:r>
              <a:rPr lang="tr-TR" sz="1700" dirty="0" err="1"/>
              <a:t>Morning</a:t>
            </a:r>
            <a:r>
              <a:rPr lang="tr-TR" sz="1700" dirty="0"/>
              <a:t> </a:t>
            </a:r>
            <a:r>
              <a:rPr lang="tr-TR" sz="1700" dirty="0" err="1"/>
              <a:t>and</a:t>
            </a:r>
            <a:r>
              <a:rPr lang="tr-TR" sz="1700" dirty="0"/>
              <a:t> </a:t>
            </a:r>
            <a:r>
              <a:rPr lang="tr-TR" sz="1700" dirty="0" err="1"/>
              <a:t>afternoon</a:t>
            </a:r>
            <a:r>
              <a:rPr lang="tr-TR" sz="1700" dirty="0"/>
              <a:t> time </a:t>
            </a:r>
            <a:r>
              <a:rPr lang="tr-TR" sz="1700" dirty="0" err="1"/>
              <a:t>traffic</a:t>
            </a:r>
            <a:r>
              <a:rPr lang="tr-TR" sz="1700" dirty="0"/>
              <a:t> </a:t>
            </a:r>
            <a:r>
              <a:rPr lang="tr-TR" sz="1700" dirty="0" err="1"/>
              <a:t>density</a:t>
            </a:r>
            <a:r>
              <a:rPr lang="tr-TR" sz="1700" dirty="0"/>
              <a:t> is </a:t>
            </a:r>
            <a:r>
              <a:rPr lang="tr-TR" sz="1700" dirty="0" err="1"/>
              <a:t>more</a:t>
            </a:r>
            <a:r>
              <a:rPr lang="tr-TR" sz="1700" dirty="0"/>
              <a:t> </a:t>
            </a:r>
            <a:r>
              <a:rPr lang="tr-TR" sz="1700" dirty="0" err="1"/>
              <a:t>than</a:t>
            </a:r>
            <a:r>
              <a:rPr lang="tr-TR" sz="1700" dirty="0"/>
              <a:t> </a:t>
            </a:r>
            <a:r>
              <a:rPr lang="tr-TR" sz="1700" dirty="0" err="1"/>
              <a:t>other</a:t>
            </a:r>
            <a:r>
              <a:rPr lang="tr-TR" sz="1700" dirty="0"/>
              <a:t> </a:t>
            </a:r>
            <a:r>
              <a:rPr lang="tr-TR" sz="1700" dirty="0" err="1"/>
              <a:t>times</a:t>
            </a:r>
            <a:endParaRPr lang="tr-TR" sz="1700" dirty="0"/>
          </a:p>
          <a:p>
            <a:endParaRPr lang="tr-TR" sz="1700" dirty="0"/>
          </a:p>
          <a:p>
            <a:r>
              <a:rPr lang="tr-TR" sz="1700" dirty="0" err="1"/>
              <a:t>From</a:t>
            </a:r>
            <a:r>
              <a:rPr lang="tr-TR" sz="1700" dirty="0"/>
              <a:t> </a:t>
            </a:r>
            <a:r>
              <a:rPr lang="tr-TR" sz="1700" dirty="0" err="1"/>
              <a:t>our</a:t>
            </a:r>
            <a:r>
              <a:rPr lang="tr-TR" sz="1700" dirty="0"/>
              <a:t> </a:t>
            </a:r>
            <a:r>
              <a:rPr lang="tr-TR" sz="1700" dirty="0" err="1"/>
              <a:t>analysis</a:t>
            </a:r>
            <a:r>
              <a:rPr lang="tr-TR" sz="1700" dirty="0"/>
              <a:t>, </a:t>
            </a:r>
            <a:r>
              <a:rPr lang="tr-TR" sz="1700" dirty="0" err="1"/>
              <a:t>we</a:t>
            </a:r>
            <a:r>
              <a:rPr lang="tr-TR" sz="1700" dirty="0"/>
              <a:t> can </a:t>
            </a:r>
            <a:r>
              <a:rPr lang="tr-TR" sz="1700" dirty="0" err="1"/>
              <a:t>conclude</a:t>
            </a:r>
            <a:r>
              <a:rPr lang="tr-TR" sz="1700" dirty="0"/>
              <a:t> </a:t>
            </a:r>
            <a:r>
              <a:rPr lang="tr-TR" sz="1700" dirty="0" err="1"/>
              <a:t>that</a:t>
            </a:r>
            <a:r>
              <a:rPr lang="tr-TR" sz="1700" dirty="0"/>
              <a:t> WTWY </a:t>
            </a:r>
            <a:r>
              <a:rPr lang="tr-TR" sz="1700" dirty="0" err="1"/>
              <a:t>should</a:t>
            </a:r>
            <a:r>
              <a:rPr lang="tr-TR" sz="1700" dirty="0"/>
              <a:t> </a:t>
            </a:r>
            <a:r>
              <a:rPr lang="tr-TR" sz="1700" dirty="0" err="1"/>
              <a:t>focus</a:t>
            </a:r>
            <a:r>
              <a:rPr lang="tr-TR" sz="1700" dirty="0"/>
              <a:t> top 7 </a:t>
            </a:r>
            <a:r>
              <a:rPr lang="tr-TR" sz="1700" dirty="0" err="1"/>
              <a:t>stations</a:t>
            </a:r>
            <a:r>
              <a:rPr lang="tr-TR" sz="1700" dirty="0"/>
              <a:t>, </a:t>
            </a:r>
            <a:r>
              <a:rPr lang="tr-TR" sz="1700" dirty="0" err="1"/>
              <a:t>ideally</a:t>
            </a:r>
            <a:r>
              <a:rPr lang="tr-TR" sz="1700" dirty="0"/>
              <a:t> </a:t>
            </a:r>
            <a:r>
              <a:rPr lang="tr-TR" sz="1700" dirty="0" err="1"/>
              <a:t>during</a:t>
            </a:r>
            <a:r>
              <a:rPr lang="tr-TR" sz="1700" dirty="0"/>
              <a:t> </a:t>
            </a:r>
            <a:r>
              <a:rPr lang="tr-TR" sz="1700" dirty="0" err="1"/>
              <a:t>weekdays</a:t>
            </a:r>
            <a:r>
              <a:rPr lang="tr-TR" sz="1700" dirty="0"/>
              <a:t> in </a:t>
            </a:r>
            <a:r>
              <a:rPr lang="tr-TR" sz="1700" dirty="0" err="1"/>
              <a:t>the</a:t>
            </a:r>
            <a:r>
              <a:rPr lang="tr-TR" sz="1700" dirty="0"/>
              <a:t> </a:t>
            </a:r>
            <a:r>
              <a:rPr lang="tr-TR" sz="1700" dirty="0" err="1"/>
              <a:t>afternoon</a:t>
            </a:r>
            <a:r>
              <a:rPr lang="tr-TR" sz="1700" dirty="0"/>
              <a:t> </a:t>
            </a:r>
            <a:r>
              <a:rPr lang="tr-TR" sz="1700" dirty="0" err="1"/>
              <a:t>and</a:t>
            </a:r>
            <a:r>
              <a:rPr lang="tr-TR" sz="1700" dirty="0"/>
              <a:t> </a:t>
            </a:r>
            <a:r>
              <a:rPr lang="tr-TR" sz="1700" dirty="0" err="1"/>
              <a:t>morning</a:t>
            </a:r>
            <a:r>
              <a:rPr lang="tr-TR" sz="1700" dirty="0"/>
              <a:t> </a:t>
            </a:r>
            <a:r>
              <a:rPr lang="tr-TR" sz="1700" dirty="0" err="1"/>
              <a:t>periods</a:t>
            </a:r>
            <a:r>
              <a:rPr lang="tr-TR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52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216622-15FF-2743-B1F2-4E3CFEDC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1480"/>
            <a:ext cx="2700645" cy="4073652"/>
          </a:xfrm>
        </p:spPr>
        <p:txBody>
          <a:bodyPr>
            <a:normAutofit/>
          </a:bodyPr>
          <a:lstStyle/>
          <a:p>
            <a:r>
              <a:rPr lang="tr-TR" sz="4100"/>
              <a:t>Future Work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7987" y="2444036"/>
            <a:ext cx="3360420" cy="13716"/>
          </a:xfrm>
          <a:custGeom>
            <a:avLst/>
            <a:gdLst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310564 w 3360420"/>
              <a:gd name="connsiteY2" fmla="*/ 0 h 13716"/>
              <a:gd name="connsiteX3" fmla="*/ 2016252 w 3360420"/>
              <a:gd name="connsiteY3" fmla="*/ 0 h 13716"/>
              <a:gd name="connsiteX4" fmla="*/ 2721940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21128 w 3360420"/>
              <a:gd name="connsiteY7" fmla="*/ 13716 h 13716"/>
              <a:gd name="connsiteX8" fmla="*/ 1881835 w 3360420"/>
              <a:gd name="connsiteY8" fmla="*/ 13716 h 13716"/>
              <a:gd name="connsiteX9" fmla="*/ 1209751 w 3360420"/>
              <a:gd name="connsiteY9" fmla="*/ 13716 h 13716"/>
              <a:gd name="connsiteX10" fmla="*/ 0 w 3360420"/>
              <a:gd name="connsiteY10" fmla="*/ 13716 h 13716"/>
              <a:gd name="connsiteX11" fmla="*/ 0 w 3360420"/>
              <a:gd name="connsiteY11" fmla="*/ 0 h 13716"/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209751 w 3360420"/>
              <a:gd name="connsiteY2" fmla="*/ 0 h 13716"/>
              <a:gd name="connsiteX3" fmla="*/ 1949044 w 3360420"/>
              <a:gd name="connsiteY3" fmla="*/ 0 h 13716"/>
              <a:gd name="connsiteX4" fmla="*/ 2587523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88336 w 3360420"/>
              <a:gd name="connsiteY7" fmla="*/ 13716 h 13716"/>
              <a:gd name="connsiteX8" fmla="*/ 1949044 w 3360420"/>
              <a:gd name="connsiteY8" fmla="*/ 13716 h 13716"/>
              <a:gd name="connsiteX9" fmla="*/ 1377772 w 3360420"/>
              <a:gd name="connsiteY9" fmla="*/ 13716 h 13716"/>
              <a:gd name="connsiteX10" fmla="*/ 705688 w 3360420"/>
              <a:gd name="connsiteY10" fmla="*/ 13716 h 13716"/>
              <a:gd name="connsiteX11" fmla="*/ 0 w 3360420"/>
              <a:gd name="connsiteY11" fmla="*/ 13716 h 13716"/>
              <a:gd name="connsiteX12" fmla="*/ 0 w 336042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60420" h="13716" fill="none" extrusionOk="0">
                <a:moveTo>
                  <a:pt x="0" y="0"/>
                </a:moveTo>
                <a:cubicBezTo>
                  <a:pt x="191406" y="10001"/>
                  <a:pt x="492041" y="-46237"/>
                  <a:pt x="638480" y="0"/>
                </a:cubicBezTo>
                <a:cubicBezTo>
                  <a:pt x="757906" y="33197"/>
                  <a:pt x="1156600" y="-41629"/>
                  <a:pt x="1310564" y="0"/>
                </a:cubicBezTo>
                <a:cubicBezTo>
                  <a:pt x="1379184" y="24203"/>
                  <a:pt x="1719005" y="-47956"/>
                  <a:pt x="2016252" y="0"/>
                </a:cubicBezTo>
                <a:cubicBezTo>
                  <a:pt x="2309065" y="7372"/>
                  <a:pt x="2409711" y="1344"/>
                  <a:pt x="2721940" y="0"/>
                </a:cubicBezTo>
                <a:cubicBezTo>
                  <a:pt x="2995269" y="34213"/>
                  <a:pt x="3156613" y="531"/>
                  <a:pt x="3360420" y="0"/>
                </a:cubicBezTo>
                <a:cubicBezTo>
                  <a:pt x="3359915" y="3577"/>
                  <a:pt x="3360235" y="9896"/>
                  <a:pt x="3360420" y="13716"/>
                </a:cubicBezTo>
                <a:cubicBezTo>
                  <a:pt x="3039840" y="-6995"/>
                  <a:pt x="2944234" y="11098"/>
                  <a:pt x="2621128" y="13716"/>
                </a:cubicBezTo>
                <a:cubicBezTo>
                  <a:pt x="2291334" y="35811"/>
                  <a:pt x="2154043" y="38867"/>
                  <a:pt x="1881835" y="13716"/>
                </a:cubicBezTo>
                <a:cubicBezTo>
                  <a:pt x="1588327" y="-7987"/>
                  <a:pt x="1439318" y="-9600"/>
                  <a:pt x="1209751" y="13716"/>
                </a:cubicBezTo>
                <a:cubicBezTo>
                  <a:pt x="977769" y="43531"/>
                  <a:pt x="301166" y="108207"/>
                  <a:pt x="0" y="13716"/>
                </a:cubicBezTo>
                <a:cubicBezTo>
                  <a:pt x="77" y="9528"/>
                  <a:pt x="-88" y="4529"/>
                  <a:pt x="0" y="0"/>
                </a:cubicBezTo>
                <a:close/>
              </a:path>
              <a:path w="3360420" h="13716" stroke="0" extrusionOk="0">
                <a:moveTo>
                  <a:pt x="0" y="0"/>
                </a:moveTo>
                <a:cubicBezTo>
                  <a:pt x="170421" y="-4407"/>
                  <a:pt x="491890" y="-50462"/>
                  <a:pt x="638480" y="0"/>
                </a:cubicBezTo>
                <a:cubicBezTo>
                  <a:pt x="792506" y="30971"/>
                  <a:pt x="1031707" y="-14677"/>
                  <a:pt x="1209751" y="0"/>
                </a:cubicBezTo>
                <a:cubicBezTo>
                  <a:pt x="1357076" y="52145"/>
                  <a:pt x="1723115" y="-4348"/>
                  <a:pt x="1949044" y="0"/>
                </a:cubicBezTo>
                <a:cubicBezTo>
                  <a:pt x="2192488" y="-34098"/>
                  <a:pt x="2339103" y="-31352"/>
                  <a:pt x="2587523" y="0"/>
                </a:cubicBezTo>
                <a:cubicBezTo>
                  <a:pt x="2818806" y="-7742"/>
                  <a:pt x="3217848" y="-30081"/>
                  <a:pt x="3360420" y="0"/>
                </a:cubicBezTo>
                <a:cubicBezTo>
                  <a:pt x="3359513" y="2997"/>
                  <a:pt x="3360180" y="8915"/>
                  <a:pt x="3360420" y="13716"/>
                </a:cubicBezTo>
                <a:cubicBezTo>
                  <a:pt x="3034345" y="-17354"/>
                  <a:pt x="2841928" y="47909"/>
                  <a:pt x="2688336" y="13716"/>
                </a:cubicBezTo>
                <a:cubicBezTo>
                  <a:pt x="2588685" y="8853"/>
                  <a:pt x="2270606" y="-39487"/>
                  <a:pt x="1949044" y="13716"/>
                </a:cubicBezTo>
                <a:cubicBezTo>
                  <a:pt x="1622278" y="37200"/>
                  <a:pt x="1629740" y="12517"/>
                  <a:pt x="1377772" y="13716"/>
                </a:cubicBezTo>
                <a:cubicBezTo>
                  <a:pt x="1148895" y="37407"/>
                  <a:pt x="976686" y="-12334"/>
                  <a:pt x="705688" y="13716"/>
                </a:cubicBezTo>
                <a:cubicBezTo>
                  <a:pt x="451150" y="60066"/>
                  <a:pt x="233487" y="-18420"/>
                  <a:pt x="0" y="13716"/>
                </a:cubicBezTo>
                <a:cubicBezTo>
                  <a:pt x="-131" y="10721"/>
                  <a:pt x="1210" y="5539"/>
                  <a:pt x="0" y="0"/>
                </a:cubicBezTo>
                <a:close/>
              </a:path>
              <a:path w="3360420" h="13716" fill="none" stroke="0" extrusionOk="0">
                <a:moveTo>
                  <a:pt x="0" y="0"/>
                </a:moveTo>
                <a:cubicBezTo>
                  <a:pt x="164693" y="20411"/>
                  <a:pt x="481374" y="-25570"/>
                  <a:pt x="638480" y="0"/>
                </a:cubicBezTo>
                <a:cubicBezTo>
                  <a:pt x="798995" y="30282"/>
                  <a:pt x="1140782" y="-27870"/>
                  <a:pt x="1310564" y="0"/>
                </a:cubicBezTo>
                <a:cubicBezTo>
                  <a:pt x="1415376" y="59022"/>
                  <a:pt x="1712923" y="34543"/>
                  <a:pt x="2016252" y="0"/>
                </a:cubicBezTo>
                <a:cubicBezTo>
                  <a:pt x="2299667" y="30754"/>
                  <a:pt x="2467976" y="-793"/>
                  <a:pt x="2721940" y="0"/>
                </a:cubicBezTo>
                <a:cubicBezTo>
                  <a:pt x="3014119" y="16113"/>
                  <a:pt x="3143946" y="-14907"/>
                  <a:pt x="3360420" y="0"/>
                </a:cubicBezTo>
                <a:cubicBezTo>
                  <a:pt x="3359485" y="2919"/>
                  <a:pt x="3359434" y="10491"/>
                  <a:pt x="3360420" y="13716"/>
                </a:cubicBezTo>
                <a:cubicBezTo>
                  <a:pt x="3046787" y="-23756"/>
                  <a:pt x="2956179" y="16001"/>
                  <a:pt x="2621128" y="13716"/>
                </a:cubicBezTo>
                <a:cubicBezTo>
                  <a:pt x="2297814" y="26084"/>
                  <a:pt x="2182001" y="28084"/>
                  <a:pt x="1881835" y="13716"/>
                </a:cubicBezTo>
                <a:cubicBezTo>
                  <a:pt x="1565437" y="-2872"/>
                  <a:pt x="1471458" y="8566"/>
                  <a:pt x="1209751" y="13716"/>
                </a:cubicBezTo>
                <a:cubicBezTo>
                  <a:pt x="973930" y="42996"/>
                  <a:pt x="321369" y="85738"/>
                  <a:pt x="0" y="13716"/>
                </a:cubicBezTo>
                <a:cubicBezTo>
                  <a:pt x="304" y="9505"/>
                  <a:pt x="1021" y="59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60420"/>
                      <a:gd name="connsiteY0" fmla="*/ 0 h 13716"/>
                      <a:gd name="connsiteX1" fmla="*/ 638480 w 3360420"/>
                      <a:gd name="connsiteY1" fmla="*/ 0 h 13716"/>
                      <a:gd name="connsiteX2" fmla="*/ 1310564 w 3360420"/>
                      <a:gd name="connsiteY2" fmla="*/ 0 h 13716"/>
                      <a:gd name="connsiteX3" fmla="*/ 2016252 w 3360420"/>
                      <a:gd name="connsiteY3" fmla="*/ 0 h 13716"/>
                      <a:gd name="connsiteX4" fmla="*/ 2721940 w 3360420"/>
                      <a:gd name="connsiteY4" fmla="*/ 0 h 13716"/>
                      <a:gd name="connsiteX5" fmla="*/ 3360420 w 3360420"/>
                      <a:gd name="connsiteY5" fmla="*/ 0 h 13716"/>
                      <a:gd name="connsiteX6" fmla="*/ 3360420 w 3360420"/>
                      <a:gd name="connsiteY6" fmla="*/ 13716 h 13716"/>
                      <a:gd name="connsiteX7" fmla="*/ 2621128 w 3360420"/>
                      <a:gd name="connsiteY7" fmla="*/ 13716 h 13716"/>
                      <a:gd name="connsiteX8" fmla="*/ 1881835 w 3360420"/>
                      <a:gd name="connsiteY8" fmla="*/ 13716 h 13716"/>
                      <a:gd name="connsiteX9" fmla="*/ 1209751 w 3360420"/>
                      <a:gd name="connsiteY9" fmla="*/ 13716 h 13716"/>
                      <a:gd name="connsiteX10" fmla="*/ 0 w 3360420"/>
                      <a:gd name="connsiteY10" fmla="*/ 13716 h 13716"/>
                      <a:gd name="connsiteX11" fmla="*/ 0 w 3360420"/>
                      <a:gd name="connsiteY11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60420" h="13716" fill="none" extrusionOk="0">
                        <a:moveTo>
                          <a:pt x="0" y="0"/>
                        </a:moveTo>
                        <a:cubicBezTo>
                          <a:pt x="173390" y="25775"/>
                          <a:pt x="488191" y="-28129"/>
                          <a:pt x="638480" y="0"/>
                        </a:cubicBezTo>
                        <a:cubicBezTo>
                          <a:pt x="788769" y="28129"/>
                          <a:pt x="1174965" y="-28957"/>
                          <a:pt x="1310564" y="0"/>
                        </a:cubicBezTo>
                        <a:cubicBezTo>
                          <a:pt x="1446163" y="28957"/>
                          <a:pt x="1725466" y="-34787"/>
                          <a:pt x="2016252" y="0"/>
                        </a:cubicBezTo>
                        <a:cubicBezTo>
                          <a:pt x="2307038" y="34787"/>
                          <a:pt x="2437945" y="-15142"/>
                          <a:pt x="2721940" y="0"/>
                        </a:cubicBezTo>
                        <a:cubicBezTo>
                          <a:pt x="3005935" y="15142"/>
                          <a:pt x="3141795" y="-10480"/>
                          <a:pt x="3360420" y="0"/>
                        </a:cubicBezTo>
                        <a:cubicBezTo>
                          <a:pt x="3359940" y="2989"/>
                          <a:pt x="3359779" y="10166"/>
                          <a:pt x="3360420" y="13716"/>
                        </a:cubicBezTo>
                        <a:cubicBezTo>
                          <a:pt x="3047302" y="-18841"/>
                          <a:pt x="2960325" y="10240"/>
                          <a:pt x="2621128" y="13716"/>
                        </a:cubicBezTo>
                        <a:cubicBezTo>
                          <a:pt x="2281931" y="17192"/>
                          <a:pt x="2176842" y="26844"/>
                          <a:pt x="1881835" y="13716"/>
                        </a:cubicBezTo>
                        <a:cubicBezTo>
                          <a:pt x="1586828" y="588"/>
                          <a:pt x="1449984" y="-8996"/>
                          <a:pt x="1209751" y="13716"/>
                        </a:cubicBezTo>
                        <a:cubicBezTo>
                          <a:pt x="969518" y="36428"/>
                          <a:pt x="318488" y="55902"/>
                          <a:pt x="0" y="13716"/>
                        </a:cubicBezTo>
                        <a:cubicBezTo>
                          <a:pt x="182" y="9317"/>
                          <a:pt x="482" y="5285"/>
                          <a:pt x="0" y="0"/>
                        </a:cubicBezTo>
                        <a:close/>
                      </a:path>
                      <a:path w="3360420" h="13716" stroke="0" extrusionOk="0">
                        <a:moveTo>
                          <a:pt x="0" y="0"/>
                        </a:moveTo>
                        <a:cubicBezTo>
                          <a:pt x="152211" y="-10113"/>
                          <a:pt x="493092" y="-25529"/>
                          <a:pt x="638480" y="0"/>
                        </a:cubicBezTo>
                        <a:cubicBezTo>
                          <a:pt x="783868" y="25529"/>
                          <a:pt x="1051824" y="-19092"/>
                          <a:pt x="1209751" y="0"/>
                        </a:cubicBezTo>
                        <a:cubicBezTo>
                          <a:pt x="1367678" y="19092"/>
                          <a:pt x="1729599" y="16071"/>
                          <a:pt x="1949044" y="0"/>
                        </a:cubicBezTo>
                        <a:cubicBezTo>
                          <a:pt x="2168489" y="-16071"/>
                          <a:pt x="2323758" y="-4710"/>
                          <a:pt x="2587523" y="0"/>
                        </a:cubicBezTo>
                        <a:cubicBezTo>
                          <a:pt x="2851288" y="4710"/>
                          <a:pt x="3195571" y="-8175"/>
                          <a:pt x="3360420" y="0"/>
                        </a:cubicBezTo>
                        <a:cubicBezTo>
                          <a:pt x="3359928" y="2764"/>
                          <a:pt x="3360118" y="8747"/>
                          <a:pt x="3360420" y="13716"/>
                        </a:cubicBezTo>
                        <a:cubicBezTo>
                          <a:pt x="3025528" y="-15604"/>
                          <a:pt x="2845368" y="35037"/>
                          <a:pt x="2688336" y="13716"/>
                        </a:cubicBezTo>
                        <a:cubicBezTo>
                          <a:pt x="2531304" y="-7605"/>
                          <a:pt x="2279760" y="-9642"/>
                          <a:pt x="1949044" y="13716"/>
                        </a:cubicBezTo>
                        <a:cubicBezTo>
                          <a:pt x="1618328" y="37074"/>
                          <a:pt x="1624903" y="7505"/>
                          <a:pt x="1377772" y="13716"/>
                        </a:cubicBezTo>
                        <a:cubicBezTo>
                          <a:pt x="1130641" y="19927"/>
                          <a:pt x="973925" y="-19083"/>
                          <a:pt x="705688" y="13716"/>
                        </a:cubicBezTo>
                        <a:cubicBezTo>
                          <a:pt x="437451" y="46515"/>
                          <a:pt x="236989" y="-13738"/>
                          <a:pt x="0" y="13716"/>
                        </a:cubicBezTo>
                        <a:cubicBezTo>
                          <a:pt x="614" y="9981"/>
                          <a:pt x="600" y="54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31A3F0-184F-6449-B163-BBAAEB9C4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13" y="414068"/>
            <a:ext cx="4668251" cy="40736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600"/>
              <a:t>Lokasyonlar işaretlenip hangi bölgelerde yoğunluk olduğu bulunabilir</a:t>
            </a:r>
          </a:p>
          <a:p>
            <a:pPr marL="0" indent="0">
              <a:buNone/>
            </a:pPr>
            <a:endParaRPr lang="tr-TR" sz="1600"/>
          </a:p>
          <a:p>
            <a:pPr marL="0" indent="0">
              <a:buNone/>
            </a:pPr>
            <a:r>
              <a:rPr lang="tr-TR" sz="1600"/>
              <a:t>Corona öncesi verilerle şu anki veriler karşılaştırma yapılıp coronanın etkisi bulunabilir. (this project can be extended further by compare to before corana mta data)</a:t>
            </a:r>
          </a:p>
          <a:p>
            <a:pPr marL="0" indent="0">
              <a:buNone/>
            </a:pPr>
            <a:endParaRPr lang="tr-TR" sz="1600"/>
          </a:p>
          <a:p>
            <a:pPr marL="0" indent="0">
              <a:buNone/>
            </a:pPr>
            <a:r>
              <a:rPr lang="tr-TR" sz="1600"/>
              <a:t>İleride yapılacak satış, reklam, pazarlama vs çalışmaları için kalabalık bölgeler bulunduğundan bu sonuçlar kullanılabilir.</a:t>
            </a:r>
          </a:p>
          <a:p>
            <a:pPr marL="0" indent="0">
              <a:buNone/>
            </a:pPr>
            <a:endParaRPr lang="tr-TR" sz="1600"/>
          </a:p>
          <a:p>
            <a:pPr marL="0" indent="0">
              <a:buNone/>
            </a:pPr>
            <a:r>
              <a:rPr lang="tr-TR" sz="1600"/>
              <a:t>By integrating socail,economical factors and wighting their importance, may give a more rounded analysis alongside the MTA data.</a:t>
            </a:r>
          </a:p>
        </p:txBody>
      </p:sp>
    </p:spTree>
    <p:extLst>
      <p:ext uri="{BB962C8B-B14F-4D97-AF65-F5344CB8AC3E}">
        <p14:creationId xmlns:p14="http://schemas.microsoft.com/office/powerpoint/2010/main" val="341139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Google Shape;177;p27"/>
          <p:cNvSpPr txBox="1"/>
          <p:nvPr/>
        </p:nvSpPr>
        <p:spPr>
          <a:xfrm>
            <a:off x="628650" y="338535"/>
            <a:ext cx="7884414" cy="304990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mbria"/>
              </a:rPr>
              <a:t>Thank You!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E292038-F060-D042-B8AB-69F60090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480617"/>
            <a:ext cx="2563994" cy="4187361"/>
          </a:xfrm>
        </p:spPr>
        <p:txBody>
          <a:bodyPr anchor="ctr">
            <a:normAutofit/>
          </a:bodyPr>
          <a:lstStyle/>
          <a:p>
            <a:r>
              <a:rPr lang="tr-TR" sz="4100"/>
              <a:t>Outline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20588" y="2597039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2204C206-ABE4-41B5-A7E2-F25822E0D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824902"/>
              </p:ext>
            </p:extLst>
          </p:nvPr>
        </p:nvGraphicFramePr>
        <p:xfrm>
          <a:off x="3486013" y="480616"/>
          <a:ext cx="5175384" cy="4152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07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BBC97D0-A33B-3D4C-846B-0173E5BB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480617"/>
            <a:ext cx="2563994" cy="4187361"/>
          </a:xfrm>
        </p:spPr>
        <p:txBody>
          <a:bodyPr anchor="ctr">
            <a:normAutofit/>
          </a:bodyPr>
          <a:lstStyle/>
          <a:p>
            <a:r>
              <a:rPr lang="tr-TR" sz="3500"/>
              <a:t>Introduction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20588" y="2597039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38DE458D-EB62-4417-9B3B-3E5414F49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463568"/>
              </p:ext>
            </p:extLst>
          </p:nvPr>
        </p:nvGraphicFramePr>
        <p:xfrm>
          <a:off x="3486013" y="480616"/>
          <a:ext cx="5175384" cy="4152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562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58374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CB8B21B-95E2-6842-9934-E63968EAA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3202"/>
            <a:ext cx="2699766" cy="1097280"/>
          </a:xfrm>
        </p:spPr>
        <p:txBody>
          <a:bodyPr anchor="ctr">
            <a:normAutofit/>
          </a:bodyPr>
          <a:lstStyle/>
          <a:p>
            <a:r>
              <a:rPr lang="tr-TR" sz="36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74619" y="1014984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  <a:gd name="connsiteX0" fmla="*/ 0 w 1165860"/>
              <a:gd name="connsiteY0" fmla="*/ 0 h 13716"/>
              <a:gd name="connsiteX1" fmla="*/ 571271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82930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2513" y="-11573"/>
                  <a:pt x="293236" y="13784"/>
                  <a:pt x="606247" y="0"/>
                </a:cubicBezTo>
                <a:cubicBezTo>
                  <a:pt x="918540" y="21259"/>
                  <a:pt x="1045080" y="-115"/>
                  <a:pt x="1165860" y="0"/>
                </a:cubicBezTo>
                <a:cubicBezTo>
                  <a:pt x="1165019" y="4344"/>
                  <a:pt x="1166624" y="8943"/>
                  <a:pt x="1165860" y="13716"/>
                </a:cubicBezTo>
                <a:cubicBezTo>
                  <a:pt x="946700" y="12426"/>
                  <a:pt x="749200" y="55216"/>
                  <a:pt x="594589" y="13716"/>
                </a:cubicBezTo>
                <a:cubicBezTo>
                  <a:pt x="456803" y="27350"/>
                  <a:pt x="127892" y="32293"/>
                  <a:pt x="0" y="13716"/>
                </a:cubicBezTo>
                <a:cubicBezTo>
                  <a:pt x="333" y="7342"/>
                  <a:pt x="-50" y="3958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67350" y="-3293"/>
                  <a:pt x="437486" y="-21181"/>
                  <a:pt x="571271" y="0"/>
                </a:cubicBezTo>
                <a:cubicBezTo>
                  <a:pt x="682336" y="18030"/>
                  <a:pt x="900098" y="-64409"/>
                  <a:pt x="1165860" y="0"/>
                </a:cubicBezTo>
                <a:cubicBezTo>
                  <a:pt x="1165765" y="6724"/>
                  <a:pt x="1165823" y="9557"/>
                  <a:pt x="1165860" y="13716"/>
                </a:cubicBezTo>
                <a:cubicBezTo>
                  <a:pt x="972168" y="33850"/>
                  <a:pt x="797113" y="36398"/>
                  <a:pt x="582930" y="13716"/>
                </a:cubicBezTo>
                <a:cubicBezTo>
                  <a:pt x="375326" y="35428"/>
                  <a:pt x="253285" y="24936"/>
                  <a:pt x="0" y="13716"/>
                </a:cubicBezTo>
                <a:cubicBezTo>
                  <a:pt x="416" y="7935"/>
                  <a:pt x="-303" y="5797"/>
                  <a:pt x="0" y="0"/>
                </a:cubicBezTo>
                <a:close/>
              </a:path>
              <a:path w="1165860" h="13716" fill="none" stroke="0" extrusionOk="0">
                <a:moveTo>
                  <a:pt x="0" y="0"/>
                </a:moveTo>
                <a:cubicBezTo>
                  <a:pt x="141691" y="-9407"/>
                  <a:pt x="290986" y="-3815"/>
                  <a:pt x="606247" y="0"/>
                </a:cubicBezTo>
                <a:cubicBezTo>
                  <a:pt x="921700" y="15825"/>
                  <a:pt x="1020734" y="-3786"/>
                  <a:pt x="1165860" y="0"/>
                </a:cubicBezTo>
                <a:cubicBezTo>
                  <a:pt x="1164964" y="5033"/>
                  <a:pt x="1165847" y="9200"/>
                  <a:pt x="1165860" y="13716"/>
                </a:cubicBezTo>
                <a:cubicBezTo>
                  <a:pt x="917161" y="-9135"/>
                  <a:pt x="771575" y="33167"/>
                  <a:pt x="594589" y="13716"/>
                </a:cubicBezTo>
                <a:cubicBezTo>
                  <a:pt x="470947" y="9820"/>
                  <a:pt x="122508" y="15185"/>
                  <a:pt x="0" y="13716"/>
                </a:cubicBezTo>
                <a:cubicBezTo>
                  <a:pt x="-660" y="7426"/>
                  <a:pt x="-250" y="453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5860"/>
                      <a:gd name="connsiteY0" fmla="*/ 0 h 13716"/>
                      <a:gd name="connsiteX1" fmla="*/ 606247 w 1165860"/>
                      <a:gd name="connsiteY1" fmla="*/ 0 h 13716"/>
                      <a:gd name="connsiteX2" fmla="*/ 1165860 w 1165860"/>
                      <a:gd name="connsiteY2" fmla="*/ 0 h 13716"/>
                      <a:gd name="connsiteX3" fmla="*/ 1165860 w 1165860"/>
                      <a:gd name="connsiteY3" fmla="*/ 13716 h 13716"/>
                      <a:gd name="connsiteX4" fmla="*/ 594589 w 1165860"/>
                      <a:gd name="connsiteY4" fmla="*/ 13716 h 13716"/>
                      <a:gd name="connsiteX5" fmla="*/ 0 w 1165860"/>
                      <a:gd name="connsiteY5" fmla="*/ 13716 h 13716"/>
                      <a:gd name="connsiteX6" fmla="*/ 0 w 116586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5860" h="13716" fill="none" extrusionOk="0">
                        <a:moveTo>
                          <a:pt x="0" y="0"/>
                        </a:moveTo>
                        <a:cubicBezTo>
                          <a:pt x="164196" y="4475"/>
                          <a:pt x="311417" y="-11483"/>
                          <a:pt x="606247" y="0"/>
                        </a:cubicBezTo>
                        <a:cubicBezTo>
                          <a:pt x="901077" y="11483"/>
                          <a:pt x="1028750" y="-4041"/>
                          <a:pt x="1165860" y="0"/>
                        </a:cubicBezTo>
                        <a:cubicBezTo>
                          <a:pt x="1165578" y="4434"/>
                          <a:pt x="1165988" y="8423"/>
                          <a:pt x="1165860" y="13716"/>
                        </a:cubicBezTo>
                        <a:cubicBezTo>
                          <a:pt x="940964" y="3888"/>
                          <a:pt x="745886" y="20893"/>
                          <a:pt x="594589" y="13716"/>
                        </a:cubicBezTo>
                        <a:cubicBezTo>
                          <a:pt x="443292" y="6539"/>
                          <a:pt x="119306" y="21776"/>
                          <a:pt x="0" y="13716"/>
                        </a:cubicBezTo>
                        <a:cubicBezTo>
                          <a:pt x="103" y="7543"/>
                          <a:pt x="-154" y="4446"/>
                          <a:pt x="0" y="0"/>
                        </a:cubicBezTo>
                        <a:close/>
                      </a:path>
                      <a:path w="1165860" h="13716" stroke="0" extrusionOk="0">
                        <a:moveTo>
                          <a:pt x="0" y="0"/>
                        </a:moveTo>
                        <a:cubicBezTo>
                          <a:pt x="199755" y="-8614"/>
                          <a:pt x="439971" y="-19466"/>
                          <a:pt x="571271" y="0"/>
                        </a:cubicBezTo>
                        <a:cubicBezTo>
                          <a:pt x="702571" y="19466"/>
                          <a:pt x="922660" y="-18418"/>
                          <a:pt x="1165860" y="0"/>
                        </a:cubicBezTo>
                        <a:cubicBezTo>
                          <a:pt x="1165756" y="6849"/>
                          <a:pt x="1166068" y="9414"/>
                          <a:pt x="1165860" y="13716"/>
                        </a:cubicBezTo>
                        <a:cubicBezTo>
                          <a:pt x="981594" y="16996"/>
                          <a:pt x="788922" y="30312"/>
                          <a:pt x="582930" y="13716"/>
                        </a:cubicBezTo>
                        <a:cubicBezTo>
                          <a:pt x="376938" y="-2880"/>
                          <a:pt x="227474" y="40246"/>
                          <a:pt x="0" y="13716"/>
                        </a:cubicBezTo>
                        <a:cubicBezTo>
                          <a:pt x="469" y="7851"/>
                          <a:pt x="200" y="57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E5F2D8-68D2-0446-90C0-AF1A32E32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846" y="473202"/>
            <a:ext cx="5305807" cy="10972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tr-TR" sz="1400">
              <a:solidFill>
                <a:srgbClr val="FFFFFF"/>
              </a:solidFill>
            </a:endParaRPr>
          </a:p>
          <a:p>
            <a:r>
              <a:rPr lang="tr-TR" sz="1400">
                <a:solidFill>
                  <a:srgbClr val="FFFFFF"/>
                </a:solidFill>
              </a:rPr>
              <a:t>Exploratory Data Analysis </a:t>
            </a:r>
          </a:p>
          <a:p>
            <a:r>
              <a:rPr lang="tr-TR" sz="1400">
                <a:solidFill>
                  <a:srgbClr val="FFFFFF"/>
                </a:solidFill>
              </a:rPr>
              <a:t>Between 27 February 2021 and 24 September 2021 (7 months)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9F3BA3F-214A-7144-B652-8A3E22F9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" y="2414256"/>
            <a:ext cx="8188452" cy="20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58374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005B3CC-834E-9A43-9ED9-8A3262B1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3202"/>
            <a:ext cx="2699766" cy="1097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74619" y="1014984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  <a:gd name="connsiteX0" fmla="*/ 0 w 1165860"/>
              <a:gd name="connsiteY0" fmla="*/ 0 h 13716"/>
              <a:gd name="connsiteX1" fmla="*/ 571271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82930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2513" y="-11573"/>
                  <a:pt x="293236" y="13784"/>
                  <a:pt x="606247" y="0"/>
                </a:cubicBezTo>
                <a:cubicBezTo>
                  <a:pt x="918540" y="21259"/>
                  <a:pt x="1045080" y="-115"/>
                  <a:pt x="1165860" y="0"/>
                </a:cubicBezTo>
                <a:cubicBezTo>
                  <a:pt x="1165019" y="4344"/>
                  <a:pt x="1166624" y="8943"/>
                  <a:pt x="1165860" y="13716"/>
                </a:cubicBezTo>
                <a:cubicBezTo>
                  <a:pt x="946700" y="12426"/>
                  <a:pt x="749200" y="55216"/>
                  <a:pt x="594589" y="13716"/>
                </a:cubicBezTo>
                <a:cubicBezTo>
                  <a:pt x="456803" y="27350"/>
                  <a:pt x="127892" y="32293"/>
                  <a:pt x="0" y="13716"/>
                </a:cubicBezTo>
                <a:cubicBezTo>
                  <a:pt x="333" y="7342"/>
                  <a:pt x="-50" y="3958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67350" y="-3293"/>
                  <a:pt x="437486" y="-21181"/>
                  <a:pt x="571271" y="0"/>
                </a:cubicBezTo>
                <a:cubicBezTo>
                  <a:pt x="682336" y="18030"/>
                  <a:pt x="900098" y="-64409"/>
                  <a:pt x="1165860" y="0"/>
                </a:cubicBezTo>
                <a:cubicBezTo>
                  <a:pt x="1165765" y="6724"/>
                  <a:pt x="1165823" y="9557"/>
                  <a:pt x="1165860" y="13716"/>
                </a:cubicBezTo>
                <a:cubicBezTo>
                  <a:pt x="972168" y="33850"/>
                  <a:pt x="797113" y="36398"/>
                  <a:pt x="582930" y="13716"/>
                </a:cubicBezTo>
                <a:cubicBezTo>
                  <a:pt x="375326" y="35428"/>
                  <a:pt x="253285" y="24936"/>
                  <a:pt x="0" y="13716"/>
                </a:cubicBezTo>
                <a:cubicBezTo>
                  <a:pt x="416" y="7935"/>
                  <a:pt x="-303" y="5797"/>
                  <a:pt x="0" y="0"/>
                </a:cubicBezTo>
                <a:close/>
              </a:path>
              <a:path w="1165860" h="13716" fill="none" stroke="0" extrusionOk="0">
                <a:moveTo>
                  <a:pt x="0" y="0"/>
                </a:moveTo>
                <a:cubicBezTo>
                  <a:pt x="141691" y="-9407"/>
                  <a:pt x="290986" y="-3815"/>
                  <a:pt x="606247" y="0"/>
                </a:cubicBezTo>
                <a:cubicBezTo>
                  <a:pt x="921700" y="15825"/>
                  <a:pt x="1020734" y="-3786"/>
                  <a:pt x="1165860" y="0"/>
                </a:cubicBezTo>
                <a:cubicBezTo>
                  <a:pt x="1164964" y="5033"/>
                  <a:pt x="1165847" y="9200"/>
                  <a:pt x="1165860" y="13716"/>
                </a:cubicBezTo>
                <a:cubicBezTo>
                  <a:pt x="917161" y="-9135"/>
                  <a:pt x="771575" y="33167"/>
                  <a:pt x="594589" y="13716"/>
                </a:cubicBezTo>
                <a:cubicBezTo>
                  <a:pt x="470947" y="9820"/>
                  <a:pt x="122508" y="15185"/>
                  <a:pt x="0" y="13716"/>
                </a:cubicBezTo>
                <a:cubicBezTo>
                  <a:pt x="-660" y="7426"/>
                  <a:pt x="-250" y="453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5860"/>
                      <a:gd name="connsiteY0" fmla="*/ 0 h 13716"/>
                      <a:gd name="connsiteX1" fmla="*/ 606247 w 1165860"/>
                      <a:gd name="connsiteY1" fmla="*/ 0 h 13716"/>
                      <a:gd name="connsiteX2" fmla="*/ 1165860 w 1165860"/>
                      <a:gd name="connsiteY2" fmla="*/ 0 h 13716"/>
                      <a:gd name="connsiteX3" fmla="*/ 1165860 w 1165860"/>
                      <a:gd name="connsiteY3" fmla="*/ 13716 h 13716"/>
                      <a:gd name="connsiteX4" fmla="*/ 594589 w 1165860"/>
                      <a:gd name="connsiteY4" fmla="*/ 13716 h 13716"/>
                      <a:gd name="connsiteX5" fmla="*/ 0 w 1165860"/>
                      <a:gd name="connsiteY5" fmla="*/ 13716 h 13716"/>
                      <a:gd name="connsiteX6" fmla="*/ 0 w 116586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5860" h="13716" fill="none" extrusionOk="0">
                        <a:moveTo>
                          <a:pt x="0" y="0"/>
                        </a:moveTo>
                        <a:cubicBezTo>
                          <a:pt x="164196" y="4475"/>
                          <a:pt x="311417" y="-11483"/>
                          <a:pt x="606247" y="0"/>
                        </a:cubicBezTo>
                        <a:cubicBezTo>
                          <a:pt x="901077" y="11483"/>
                          <a:pt x="1028750" y="-4041"/>
                          <a:pt x="1165860" y="0"/>
                        </a:cubicBezTo>
                        <a:cubicBezTo>
                          <a:pt x="1165578" y="4434"/>
                          <a:pt x="1165988" y="8423"/>
                          <a:pt x="1165860" y="13716"/>
                        </a:cubicBezTo>
                        <a:cubicBezTo>
                          <a:pt x="940964" y="3888"/>
                          <a:pt x="745886" y="20893"/>
                          <a:pt x="594589" y="13716"/>
                        </a:cubicBezTo>
                        <a:cubicBezTo>
                          <a:pt x="443292" y="6539"/>
                          <a:pt x="119306" y="21776"/>
                          <a:pt x="0" y="13716"/>
                        </a:cubicBezTo>
                        <a:cubicBezTo>
                          <a:pt x="103" y="7543"/>
                          <a:pt x="-154" y="4446"/>
                          <a:pt x="0" y="0"/>
                        </a:cubicBezTo>
                        <a:close/>
                      </a:path>
                      <a:path w="1165860" h="13716" stroke="0" extrusionOk="0">
                        <a:moveTo>
                          <a:pt x="0" y="0"/>
                        </a:moveTo>
                        <a:cubicBezTo>
                          <a:pt x="199755" y="-8614"/>
                          <a:pt x="439971" y="-19466"/>
                          <a:pt x="571271" y="0"/>
                        </a:cubicBezTo>
                        <a:cubicBezTo>
                          <a:pt x="702571" y="19466"/>
                          <a:pt x="922660" y="-18418"/>
                          <a:pt x="1165860" y="0"/>
                        </a:cubicBezTo>
                        <a:cubicBezTo>
                          <a:pt x="1165756" y="6849"/>
                          <a:pt x="1166068" y="9414"/>
                          <a:pt x="1165860" y="13716"/>
                        </a:cubicBezTo>
                        <a:cubicBezTo>
                          <a:pt x="981594" y="16996"/>
                          <a:pt x="788922" y="30312"/>
                          <a:pt x="582930" y="13716"/>
                        </a:cubicBezTo>
                        <a:cubicBezTo>
                          <a:pt x="376938" y="-2880"/>
                          <a:pt x="227474" y="40246"/>
                          <a:pt x="0" y="13716"/>
                        </a:cubicBezTo>
                        <a:cubicBezTo>
                          <a:pt x="469" y="7851"/>
                          <a:pt x="200" y="57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74A6E6D-DC32-F84B-B399-75475EF8D533}"/>
              </a:ext>
            </a:extLst>
          </p:cNvPr>
          <p:cNvSpPr txBox="1"/>
          <p:nvPr/>
        </p:nvSpPr>
        <p:spPr>
          <a:xfrm>
            <a:off x="3355846" y="473202"/>
            <a:ext cx="5305807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Each turnstile has a unique combination of ‘UNIT’ , ‘SCP’, ‘C/A’ and ‘STATION’ number.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Entries and exits increase cumulatively.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5" name="İçerik Yer Tutucusu 4" descr="tablo içeren bir resim&#10;&#10;Açıklama otomatik olarak oluşturuldu">
            <a:extLst>
              <a:ext uri="{FF2B5EF4-FFF2-40B4-BE49-F238E27FC236}">
                <a16:creationId xmlns:a16="http://schemas.microsoft.com/office/drawing/2014/main" id="{2D92B842-0B3C-3F47-AFD7-3F76027EA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202" y="2373313"/>
            <a:ext cx="8188452" cy="21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58374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069CF92-45F9-334D-A091-1059957C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3202"/>
            <a:ext cx="2699766" cy="1097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74619" y="1014984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  <a:gd name="connsiteX0" fmla="*/ 0 w 1165860"/>
              <a:gd name="connsiteY0" fmla="*/ 0 h 13716"/>
              <a:gd name="connsiteX1" fmla="*/ 571271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82930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2513" y="-11573"/>
                  <a:pt x="293236" y="13784"/>
                  <a:pt x="606247" y="0"/>
                </a:cubicBezTo>
                <a:cubicBezTo>
                  <a:pt x="918540" y="21259"/>
                  <a:pt x="1045080" y="-115"/>
                  <a:pt x="1165860" y="0"/>
                </a:cubicBezTo>
                <a:cubicBezTo>
                  <a:pt x="1165019" y="4344"/>
                  <a:pt x="1166624" y="8943"/>
                  <a:pt x="1165860" y="13716"/>
                </a:cubicBezTo>
                <a:cubicBezTo>
                  <a:pt x="946700" y="12426"/>
                  <a:pt x="749200" y="55216"/>
                  <a:pt x="594589" y="13716"/>
                </a:cubicBezTo>
                <a:cubicBezTo>
                  <a:pt x="456803" y="27350"/>
                  <a:pt x="127892" y="32293"/>
                  <a:pt x="0" y="13716"/>
                </a:cubicBezTo>
                <a:cubicBezTo>
                  <a:pt x="333" y="7342"/>
                  <a:pt x="-50" y="3958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67350" y="-3293"/>
                  <a:pt x="437486" y="-21181"/>
                  <a:pt x="571271" y="0"/>
                </a:cubicBezTo>
                <a:cubicBezTo>
                  <a:pt x="682336" y="18030"/>
                  <a:pt x="900098" y="-64409"/>
                  <a:pt x="1165860" y="0"/>
                </a:cubicBezTo>
                <a:cubicBezTo>
                  <a:pt x="1165765" y="6724"/>
                  <a:pt x="1165823" y="9557"/>
                  <a:pt x="1165860" y="13716"/>
                </a:cubicBezTo>
                <a:cubicBezTo>
                  <a:pt x="972168" y="33850"/>
                  <a:pt x="797113" y="36398"/>
                  <a:pt x="582930" y="13716"/>
                </a:cubicBezTo>
                <a:cubicBezTo>
                  <a:pt x="375326" y="35428"/>
                  <a:pt x="253285" y="24936"/>
                  <a:pt x="0" y="13716"/>
                </a:cubicBezTo>
                <a:cubicBezTo>
                  <a:pt x="416" y="7935"/>
                  <a:pt x="-303" y="5797"/>
                  <a:pt x="0" y="0"/>
                </a:cubicBezTo>
                <a:close/>
              </a:path>
              <a:path w="1165860" h="13716" fill="none" stroke="0" extrusionOk="0">
                <a:moveTo>
                  <a:pt x="0" y="0"/>
                </a:moveTo>
                <a:cubicBezTo>
                  <a:pt x="141691" y="-9407"/>
                  <a:pt x="290986" y="-3815"/>
                  <a:pt x="606247" y="0"/>
                </a:cubicBezTo>
                <a:cubicBezTo>
                  <a:pt x="921700" y="15825"/>
                  <a:pt x="1020734" y="-3786"/>
                  <a:pt x="1165860" y="0"/>
                </a:cubicBezTo>
                <a:cubicBezTo>
                  <a:pt x="1164964" y="5033"/>
                  <a:pt x="1165847" y="9200"/>
                  <a:pt x="1165860" y="13716"/>
                </a:cubicBezTo>
                <a:cubicBezTo>
                  <a:pt x="917161" y="-9135"/>
                  <a:pt x="771575" y="33167"/>
                  <a:pt x="594589" y="13716"/>
                </a:cubicBezTo>
                <a:cubicBezTo>
                  <a:pt x="470947" y="9820"/>
                  <a:pt x="122508" y="15185"/>
                  <a:pt x="0" y="13716"/>
                </a:cubicBezTo>
                <a:cubicBezTo>
                  <a:pt x="-660" y="7426"/>
                  <a:pt x="-250" y="453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5860"/>
                      <a:gd name="connsiteY0" fmla="*/ 0 h 13716"/>
                      <a:gd name="connsiteX1" fmla="*/ 606247 w 1165860"/>
                      <a:gd name="connsiteY1" fmla="*/ 0 h 13716"/>
                      <a:gd name="connsiteX2" fmla="*/ 1165860 w 1165860"/>
                      <a:gd name="connsiteY2" fmla="*/ 0 h 13716"/>
                      <a:gd name="connsiteX3" fmla="*/ 1165860 w 1165860"/>
                      <a:gd name="connsiteY3" fmla="*/ 13716 h 13716"/>
                      <a:gd name="connsiteX4" fmla="*/ 594589 w 1165860"/>
                      <a:gd name="connsiteY4" fmla="*/ 13716 h 13716"/>
                      <a:gd name="connsiteX5" fmla="*/ 0 w 1165860"/>
                      <a:gd name="connsiteY5" fmla="*/ 13716 h 13716"/>
                      <a:gd name="connsiteX6" fmla="*/ 0 w 116586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5860" h="13716" fill="none" extrusionOk="0">
                        <a:moveTo>
                          <a:pt x="0" y="0"/>
                        </a:moveTo>
                        <a:cubicBezTo>
                          <a:pt x="164196" y="4475"/>
                          <a:pt x="311417" y="-11483"/>
                          <a:pt x="606247" y="0"/>
                        </a:cubicBezTo>
                        <a:cubicBezTo>
                          <a:pt x="901077" y="11483"/>
                          <a:pt x="1028750" y="-4041"/>
                          <a:pt x="1165860" y="0"/>
                        </a:cubicBezTo>
                        <a:cubicBezTo>
                          <a:pt x="1165578" y="4434"/>
                          <a:pt x="1165988" y="8423"/>
                          <a:pt x="1165860" y="13716"/>
                        </a:cubicBezTo>
                        <a:cubicBezTo>
                          <a:pt x="940964" y="3888"/>
                          <a:pt x="745886" y="20893"/>
                          <a:pt x="594589" y="13716"/>
                        </a:cubicBezTo>
                        <a:cubicBezTo>
                          <a:pt x="443292" y="6539"/>
                          <a:pt x="119306" y="21776"/>
                          <a:pt x="0" y="13716"/>
                        </a:cubicBezTo>
                        <a:cubicBezTo>
                          <a:pt x="103" y="7543"/>
                          <a:pt x="-154" y="4446"/>
                          <a:pt x="0" y="0"/>
                        </a:cubicBezTo>
                        <a:close/>
                      </a:path>
                      <a:path w="1165860" h="13716" stroke="0" extrusionOk="0">
                        <a:moveTo>
                          <a:pt x="0" y="0"/>
                        </a:moveTo>
                        <a:cubicBezTo>
                          <a:pt x="199755" y="-8614"/>
                          <a:pt x="439971" y="-19466"/>
                          <a:pt x="571271" y="0"/>
                        </a:cubicBezTo>
                        <a:cubicBezTo>
                          <a:pt x="702571" y="19466"/>
                          <a:pt x="922660" y="-18418"/>
                          <a:pt x="1165860" y="0"/>
                        </a:cubicBezTo>
                        <a:cubicBezTo>
                          <a:pt x="1165756" y="6849"/>
                          <a:pt x="1166068" y="9414"/>
                          <a:pt x="1165860" y="13716"/>
                        </a:cubicBezTo>
                        <a:cubicBezTo>
                          <a:pt x="981594" y="16996"/>
                          <a:pt x="788922" y="30312"/>
                          <a:pt x="582930" y="13716"/>
                        </a:cubicBezTo>
                        <a:cubicBezTo>
                          <a:pt x="376938" y="-2880"/>
                          <a:pt x="227474" y="40246"/>
                          <a:pt x="0" y="13716"/>
                        </a:cubicBezTo>
                        <a:cubicBezTo>
                          <a:pt x="469" y="7851"/>
                          <a:pt x="200" y="57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083B32E1-664B-404F-B3B7-5247B43895E8}"/>
              </a:ext>
            </a:extLst>
          </p:cNvPr>
          <p:cNvSpPr txBox="1"/>
          <p:nvPr/>
        </p:nvSpPr>
        <p:spPr>
          <a:xfrm>
            <a:off x="3355846" y="473202"/>
            <a:ext cx="5305807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We concatanated the 'DATE' and 'TIME' columns to 'DATE_TIME' column</a:t>
            </a:r>
          </a:p>
        </p:txBody>
      </p:sp>
      <p:pic>
        <p:nvPicPr>
          <p:cNvPr id="9" name="İçerik Yer Tutucusu 8" descr="tablo içeren bir resim&#10;&#10;Açıklama otomatik olarak oluşturuldu">
            <a:extLst>
              <a:ext uri="{FF2B5EF4-FFF2-40B4-BE49-F238E27FC236}">
                <a16:creationId xmlns:a16="http://schemas.microsoft.com/office/drawing/2014/main" id="{ADCCC7AB-9012-EF4B-BD25-6FBC27FEA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3202" y="2721322"/>
            <a:ext cx="8188452" cy="14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5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0FCED9-7226-6940-979D-45DCF703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Preparation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E36BF6F-B1DD-B745-8C0B-FE856EB68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112" y="1268016"/>
            <a:ext cx="4011381" cy="2857417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D7AD254-B515-E04E-9E90-2BB2561A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677" y="1226848"/>
            <a:ext cx="4204539" cy="2992067"/>
          </a:xfrm>
          <a:prstGeom prst="rect">
            <a:avLst/>
          </a:prstGeom>
        </p:spPr>
      </p:pic>
      <p:sp>
        <p:nvSpPr>
          <p:cNvPr id="8" name="Sağ Ok 7">
            <a:extLst>
              <a:ext uri="{FF2B5EF4-FFF2-40B4-BE49-F238E27FC236}">
                <a16:creationId xmlns:a16="http://schemas.microsoft.com/office/drawing/2014/main" id="{0C67951E-BEDD-894B-8C48-CE88F070CCE7}"/>
              </a:ext>
            </a:extLst>
          </p:cNvPr>
          <p:cNvSpPr/>
          <p:nvPr/>
        </p:nvSpPr>
        <p:spPr>
          <a:xfrm>
            <a:off x="4210493" y="2571750"/>
            <a:ext cx="549184" cy="2710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951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58374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3B9843A-3942-EE4C-BCEF-CF27DAED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3202"/>
            <a:ext cx="2699766" cy="1097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74619" y="1014984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  <a:gd name="connsiteX0" fmla="*/ 0 w 1165860"/>
              <a:gd name="connsiteY0" fmla="*/ 0 h 13716"/>
              <a:gd name="connsiteX1" fmla="*/ 571271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82930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2513" y="-11573"/>
                  <a:pt x="293236" y="13784"/>
                  <a:pt x="606247" y="0"/>
                </a:cubicBezTo>
                <a:cubicBezTo>
                  <a:pt x="918540" y="21259"/>
                  <a:pt x="1045080" y="-115"/>
                  <a:pt x="1165860" y="0"/>
                </a:cubicBezTo>
                <a:cubicBezTo>
                  <a:pt x="1165019" y="4344"/>
                  <a:pt x="1166624" y="8943"/>
                  <a:pt x="1165860" y="13716"/>
                </a:cubicBezTo>
                <a:cubicBezTo>
                  <a:pt x="946700" y="12426"/>
                  <a:pt x="749200" y="55216"/>
                  <a:pt x="594589" y="13716"/>
                </a:cubicBezTo>
                <a:cubicBezTo>
                  <a:pt x="456803" y="27350"/>
                  <a:pt x="127892" y="32293"/>
                  <a:pt x="0" y="13716"/>
                </a:cubicBezTo>
                <a:cubicBezTo>
                  <a:pt x="333" y="7342"/>
                  <a:pt x="-50" y="3958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67350" y="-3293"/>
                  <a:pt x="437486" y="-21181"/>
                  <a:pt x="571271" y="0"/>
                </a:cubicBezTo>
                <a:cubicBezTo>
                  <a:pt x="682336" y="18030"/>
                  <a:pt x="900098" y="-64409"/>
                  <a:pt x="1165860" y="0"/>
                </a:cubicBezTo>
                <a:cubicBezTo>
                  <a:pt x="1165765" y="6724"/>
                  <a:pt x="1165823" y="9557"/>
                  <a:pt x="1165860" y="13716"/>
                </a:cubicBezTo>
                <a:cubicBezTo>
                  <a:pt x="972168" y="33850"/>
                  <a:pt x="797113" y="36398"/>
                  <a:pt x="582930" y="13716"/>
                </a:cubicBezTo>
                <a:cubicBezTo>
                  <a:pt x="375326" y="35428"/>
                  <a:pt x="253285" y="24936"/>
                  <a:pt x="0" y="13716"/>
                </a:cubicBezTo>
                <a:cubicBezTo>
                  <a:pt x="416" y="7935"/>
                  <a:pt x="-303" y="5797"/>
                  <a:pt x="0" y="0"/>
                </a:cubicBezTo>
                <a:close/>
              </a:path>
              <a:path w="1165860" h="13716" fill="none" stroke="0" extrusionOk="0">
                <a:moveTo>
                  <a:pt x="0" y="0"/>
                </a:moveTo>
                <a:cubicBezTo>
                  <a:pt x="141691" y="-9407"/>
                  <a:pt x="290986" y="-3815"/>
                  <a:pt x="606247" y="0"/>
                </a:cubicBezTo>
                <a:cubicBezTo>
                  <a:pt x="921700" y="15825"/>
                  <a:pt x="1020734" y="-3786"/>
                  <a:pt x="1165860" y="0"/>
                </a:cubicBezTo>
                <a:cubicBezTo>
                  <a:pt x="1164964" y="5033"/>
                  <a:pt x="1165847" y="9200"/>
                  <a:pt x="1165860" y="13716"/>
                </a:cubicBezTo>
                <a:cubicBezTo>
                  <a:pt x="917161" y="-9135"/>
                  <a:pt x="771575" y="33167"/>
                  <a:pt x="594589" y="13716"/>
                </a:cubicBezTo>
                <a:cubicBezTo>
                  <a:pt x="470947" y="9820"/>
                  <a:pt x="122508" y="15185"/>
                  <a:pt x="0" y="13716"/>
                </a:cubicBezTo>
                <a:cubicBezTo>
                  <a:pt x="-660" y="7426"/>
                  <a:pt x="-250" y="453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5860"/>
                      <a:gd name="connsiteY0" fmla="*/ 0 h 13716"/>
                      <a:gd name="connsiteX1" fmla="*/ 606247 w 1165860"/>
                      <a:gd name="connsiteY1" fmla="*/ 0 h 13716"/>
                      <a:gd name="connsiteX2" fmla="*/ 1165860 w 1165860"/>
                      <a:gd name="connsiteY2" fmla="*/ 0 h 13716"/>
                      <a:gd name="connsiteX3" fmla="*/ 1165860 w 1165860"/>
                      <a:gd name="connsiteY3" fmla="*/ 13716 h 13716"/>
                      <a:gd name="connsiteX4" fmla="*/ 594589 w 1165860"/>
                      <a:gd name="connsiteY4" fmla="*/ 13716 h 13716"/>
                      <a:gd name="connsiteX5" fmla="*/ 0 w 1165860"/>
                      <a:gd name="connsiteY5" fmla="*/ 13716 h 13716"/>
                      <a:gd name="connsiteX6" fmla="*/ 0 w 116586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5860" h="13716" fill="none" extrusionOk="0">
                        <a:moveTo>
                          <a:pt x="0" y="0"/>
                        </a:moveTo>
                        <a:cubicBezTo>
                          <a:pt x="164196" y="4475"/>
                          <a:pt x="311417" y="-11483"/>
                          <a:pt x="606247" y="0"/>
                        </a:cubicBezTo>
                        <a:cubicBezTo>
                          <a:pt x="901077" y="11483"/>
                          <a:pt x="1028750" y="-4041"/>
                          <a:pt x="1165860" y="0"/>
                        </a:cubicBezTo>
                        <a:cubicBezTo>
                          <a:pt x="1165578" y="4434"/>
                          <a:pt x="1165988" y="8423"/>
                          <a:pt x="1165860" y="13716"/>
                        </a:cubicBezTo>
                        <a:cubicBezTo>
                          <a:pt x="940964" y="3888"/>
                          <a:pt x="745886" y="20893"/>
                          <a:pt x="594589" y="13716"/>
                        </a:cubicBezTo>
                        <a:cubicBezTo>
                          <a:pt x="443292" y="6539"/>
                          <a:pt x="119306" y="21776"/>
                          <a:pt x="0" y="13716"/>
                        </a:cubicBezTo>
                        <a:cubicBezTo>
                          <a:pt x="103" y="7543"/>
                          <a:pt x="-154" y="4446"/>
                          <a:pt x="0" y="0"/>
                        </a:cubicBezTo>
                        <a:close/>
                      </a:path>
                      <a:path w="1165860" h="13716" stroke="0" extrusionOk="0">
                        <a:moveTo>
                          <a:pt x="0" y="0"/>
                        </a:moveTo>
                        <a:cubicBezTo>
                          <a:pt x="199755" y="-8614"/>
                          <a:pt x="439971" y="-19466"/>
                          <a:pt x="571271" y="0"/>
                        </a:cubicBezTo>
                        <a:cubicBezTo>
                          <a:pt x="702571" y="19466"/>
                          <a:pt x="922660" y="-18418"/>
                          <a:pt x="1165860" y="0"/>
                        </a:cubicBezTo>
                        <a:cubicBezTo>
                          <a:pt x="1165756" y="6849"/>
                          <a:pt x="1166068" y="9414"/>
                          <a:pt x="1165860" y="13716"/>
                        </a:cubicBezTo>
                        <a:cubicBezTo>
                          <a:pt x="981594" y="16996"/>
                          <a:pt x="788922" y="30312"/>
                          <a:pt x="582930" y="13716"/>
                        </a:cubicBezTo>
                        <a:cubicBezTo>
                          <a:pt x="376938" y="-2880"/>
                          <a:pt x="227474" y="40246"/>
                          <a:pt x="0" y="13716"/>
                        </a:cubicBezTo>
                        <a:cubicBezTo>
                          <a:pt x="469" y="7851"/>
                          <a:pt x="200" y="57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6538D74-2B07-D341-A5E9-10F6FCAF35DE}"/>
              </a:ext>
            </a:extLst>
          </p:cNvPr>
          <p:cNvSpPr txBox="1"/>
          <p:nvPr/>
        </p:nvSpPr>
        <p:spPr>
          <a:xfrm>
            <a:off x="3355846" y="473202"/>
            <a:ext cx="5305807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</a:rPr>
              <a:t>We decided to give a median to greater values than %98 quantile for eliminating outliers.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</a:rPr>
              <a:t>Graphic is right skewed that means most of the values in between 300-400.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DB6BB45-811F-5346-BB39-CA9954E2A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8905" y="2228850"/>
            <a:ext cx="3857045" cy="245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9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6A8BD6C-6893-ED4F-B6B5-0782E9AD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841CCE0-9265-1947-9305-5A9076EC2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279" y="1256420"/>
            <a:ext cx="6131440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348</Words>
  <Application>Microsoft Office PowerPoint</Application>
  <PresentationFormat>Ekran Gösterisi (16:9)</PresentationFormat>
  <Paragraphs>55</Paragraphs>
  <Slides>16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1" baseType="lpstr">
      <vt:lpstr>Calibri</vt:lpstr>
      <vt:lpstr>Cambria</vt:lpstr>
      <vt:lpstr>Arial</vt:lpstr>
      <vt:lpstr>Calibri Light</vt:lpstr>
      <vt:lpstr>Office Teması</vt:lpstr>
      <vt:lpstr>PowerPoint Sunusu</vt:lpstr>
      <vt:lpstr>Outline</vt:lpstr>
      <vt:lpstr>Introduction</vt:lpstr>
      <vt:lpstr>Methodology</vt:lpstr>
      <vt:lpstr>Methodology</vt:lpstr>
      <vt:lpstr>Data Preparation</vt:lpstr>
      <vt:lpstr>Data Preparation</vt:lpstr>
      <vt:lpstr>Data Preparation</vt:lpstr>
      <vt:lpstr>Results</vt:lpstr>
      <vt:lpstr>Results</vt:lpstr>
      <vt:lpstr>Results</vt:lpstr>
      <vt:lpstr>Results</vt:lpstr>
      <vt:lpstr>Results</vt:lpstr>
      <vt:lpstr>Conclusion</vt:lpstr>
      <vt:lpstr>Future Work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Traffic Analysis for WTWY</dc:title>
  <cp:lastModifiedBy>Osman Güler</cp:lastModifiedBy>
  <cp:revision>4</cp:revision>
  <dcterms:modified xsi:type="dcterms:W3CDTF">2021-11-09T22:27:49Z</dcterms:modified>
</cp:coreProperties>
</file>